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Source Sans Pro Black"/>
      <p:bold r:id="rId49"/>
      <p:boldItalic r:id="rId50"/>
    </p:embeddedFont>
    <p:embeddedFont>
      <p:font typeface="Oswald"/>
      <p:regular r:id="rId51"/>
      <p:bold r:id="rId52"/>
    </p:embeddedFont>
    <p:embeddedFont>
      <p:font typeface="Merriweather"/>
      <p:regular r:id="rId53"/>
      <p:bold r:id="rId54"/>
      <p:italic r:id="rId55"/>
      <p:boldItalic r:id="rId56"/>
    </p:embeddedFont>
    <p:embeddedFont>
      <p:font typeface="Source Sans Pr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SourceSansProBlack-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ourceSansPr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swald-regular.fntdata"/><Relationship Id="rId50" Type="http://schemas.openxmlformats.org/officeDocument/2006/relationships/font" Target="fonts/SourceSansProBlack-boldItalic.fntdata"/><Relationship Id="rId53" Type="http://schemas.openxmlformats.org/officeDocument/2006/relationships/font" Target="fonts/Merriweather-regular.fntdata"/><Relationship Id="rId52" Type="http://schemas.openxmlformats.org/officeDocument/2006/relationships/font" Target="fonts/Oswald-bold.fntdata"/><Relationship Id="rId11" Type="http://schemas.openxmlformats.org/officeDocument/2006/relationships/slide" Target="slides/slide6.xml"/><Relationship Id="rId55" Type="http://schemas.openxmlformats.org/officeDocument/2006/relationships/font" Target="fonts/Merriweather-italic.fntdata"/><Relationship Id="rId10" Type="http://schemas.openxmlformats.org/officeDocument/2006/relationships/slide" Target="slides/slide5.xml"/><Relationship Id="rId54" Type="http://schemas.openxmlformats.org/officeDocument/2006/relationships/font" Target="fonts/Merriweather-bold.fntdata"/><Relationship Id="rId13" Type="http://schemas.openxmlformats.org/officeDocument/2006/relationships/slide" Target="slides/slide8.xml"/><Relationship Id="rId57" Type="http://schemas.openxmlformats.org/officeDocument/2006/relationships/font" Target="fonts/SourceSansPro-regular.fntdata"/><Relationship Id="rId12" Type="http://schemas.openxmlformats.org/officeDocument/2006/relationships/slide" Target="slides/slide7.xml"/><Relationship Id="rId56" Type="http://schemas.openxmlformats.org/officeDocument/2006/relationships/font" Target="fonts/Merriweather-boldItalic.fntdata"/><Relationship Id="rId15" Type="http://schemas.openxmlformats.org/officeDocument/2006/relationships/slide" Target="slides/slide10.xml"/><Relationship Id="rId59" Type="http://schemas.openxmlformats.org/officeDocument/2006/relationships/font" Target="fonts/SourceSansPro-italic.fntdata"/><Relationship Id="rId14" Type="http://schemas.openxmlformats.org/officeDocument/2006/relationships/slide" Target="slides/slide9.xml"/><Relationship Id="rId58" Type="http://schemas.openxmlformats.org/officeDocument/2006/relationships/font" Target="fonts/SourceSans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7aa55b0f0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that injection vulns are still </a:t>
            </a:r>
            <a:r>
              <a:rPr lang="en"/>
              <a:t>relevant</a:t>
            </a:r>
            <a:r>
              <a:rPr lang="en"/>
              <a:t> and </a:t>
            </a:r>
            <a:r>
              <a:rPr lang="en"/>
              <a:t>pervasive</a:t>
            </a:r>
            <a:endParaRPr/>
          </a:p>
        </p:txBody>
      </p:sp>
      <p:sp>
        <p:nvSpPr>
          <p:cNvPr id="121" name="Google Shape;121;g47aa55b0f0_1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7aa55b0f0_1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47aa55b0f0_1_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VTech breach, even “current” software has injection vulns</a:t>
            </a:r>
            <a:endParaRPr/>
          </a:p>
        </p:txBody>
      </p:sp>
      <p:sp>
        <p:nvSpPr>
          <p:cNvPr id="130" name="Google Shape;130;g47aa55b0f0_1_2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7aa55b0f0_1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7aa55b0f0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Demonstrate SQLi to login, exfiltrate data via search form, grab user credentials from DB, crack admin password with Google, demonstrate sqlmap to automate data collection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7aa55b0f0_1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47aa55b0f0_1_3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NoSQL Injection. Injection is not limited to just SQL. NoSQL systems like Mongo, etc can even execute arbitrary code on the server. Other technologies are also vulnerable to injection including LDAP</a:t>
            </a:r>
            <a:endParaRPr/>
          </a:p>
        </p:txBody>
      </p:sp>
      <p:sp>
        <p:nvSpPr>
          <p:cNvPr id="147" name="Google Shape;147;g47aa55b0f0_1_3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7aa55b0f0_1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7aa55b0f0_1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NoSQLi via PUT and nosqlmap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7aa55b0f0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7aa55b0f0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Injection defenses: ensure separation of commands and data, use parameterization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7aa55b0f0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7aa55b0f0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IDOR - how predictable internal IDs that are exposed can be exploited. How authentication failures can lead to exploitation. </a:t>
            </a:r>
            <a:r>
              <a:rPr lang="en"/>
              <a:t>Discuss</a:t>
            </a:r>
            <a:r>
              <a:rPr lang="en"/>
              <a:t> Delta boarding pass, Panera API</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7aa55b0f0_1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7aa55b0f0_1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Demo writing data to objects via missing access control API. Update prices of items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7aa55b0f0_1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7aa55b0f0_1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7aa55b0f0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7aa55b0f0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XSS demo: </a:t>
            </a:r>
            <a:r>
              <a:rPr lang="en">
                <a:solidFill>
                  <a:schemeClr val="dk1"/>
                </a:solidFill>
              </a:rPr>
              <a:t>XSS demos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Manual XSS via search (DOM or reflected)</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Steal creds via XSS overlay</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Stored persistent XSS via unauthrorized PUT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Project BEEF overview, show BEEF web root (</a:t>
            </a:r>
            <a:r>
              <a:rPr lang="en">
                <a:solidFill>
                  <a:schemeClr val="dk1"/>
                </a:solidFill>
              </a:rPr>
              <a:t>simulated</a:t>
            </a:r>
            <a:r>
              <a:rPr lang="en">
                <a:solidFill>
                  <a:schemeClr val="dk1"/>
                </a:solidFill>
              </a:rPr>
              <a:t> Apache page) and control UI</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PUT hook in product data</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d1435fd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d1435fd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&amp; background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7aa55b0f0_1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7aa55b0f0_1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BEEF Demo: Links for hook via reflected XSS and stored XSS (product search) using bit.ly</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Demo browser fingerprinting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Run code on browser</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Exfil data from browser</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Fake flash update to install malicious plugin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7aa55b0f0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7aa55b0f0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XSS is still a valid threat. With Electron and other UI shells XSS becomes RCE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7aa55b0f0_1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7aa55b0f0_1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XSS defenses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Encoding - make sure to encode for correct context, demo useless of HTML encoding in HREF </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CSP - challenges with 3P/CDN hosted code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SRI - talk about Magecart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7aa55b0f0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7aa55b0f0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Insecure deserialization </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Show swagger endpoint in docker store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Open attacker shell and run netcat to wait for shell</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Show shell as a service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Use order endpoint to submit shell as a service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64e4fb14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64e4fb14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7aa55b0f0_1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7aa55b0f0_1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Deserialization defenses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Whitelist entities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Whitelist values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Limit what is serialized</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Be aware of native/platform serialization vulns (Java types, .NET native, Javascript with custom types, Python pickle)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7aa55b0f0_1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7aa55b0f0_1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XXE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Grab password file via XXE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Get other well defined files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Maybe crack password value?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7aa55b0f0_1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7aa55b0f0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XXE defenses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Do not allow external entities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Whitelist external entities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7aa55b0f0_1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7aa55b0f0_1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Filesystem access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Get cloud service creds from filesystem or /etc/environment via file access (directory traversal)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7aa55b0f0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7aa55b0f0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Filesystem defenses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Least privilege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Do not allow user input for filenames, etc.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7aa55b0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Techbash</a:t>
            </a:r>
            <a:endParaRPr/>
          </a:p>
        </p:txBody>
      </p:sp>
      <p:sp>
        <p:nvSpPr>
          <p:cNvPr id="70" name="Google Shape;70;g47aa55b0f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7aa55b0f0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7aa55b0f0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Get secrets from git repo on filesystem</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Get keys, credentials, server names/info, key personnel</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If found in current then history is vulnerable too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7aa55b0f0_1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7aa55b0f0_1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Defenses: </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Use secret management solutions for VScode , VS, etc to help keep out of source control</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Scan for sensitive info at commit, push, in repos, etc</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7aa55b0f0_1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7aa55b0f0_1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Components with known vulnerabilities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Component code runs in application context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Packages that execute code on dev systems to do bad things like install miners, grab wallet creds, etc.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7aa55b0f0_1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7aa55b0f0_1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Vulnerable component defenses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Software BOM and scans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Trusted repos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Signed packages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7aa55b0f0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7aa55b0f0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SSRF to attack internal systems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Demo SSRF attack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7aa55b0f0_1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7aa55b0f0_1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SSRF defenses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Validation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Whitelisting</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Consistent header parsing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64e4fb14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64e4fb14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Template injection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64e4fb14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64e4fb14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Template injection defenses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7aa55b0f0_1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7aa55b0f0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Mobile App Vulns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Decompile APK to extract secrets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7aa55b0f0_1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7aa55b0f0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Mobile defenses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OWASP mobile top 10</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63df1bff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63df1bff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7aa55b0f0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7aa55b0f0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Using compromises as pivot point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Lateral movement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Pivot to backend systems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Escape from environment (Docker, K8s, AWS, Azure, etc) to compromise infrastructure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7aa55b0f0_1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7aa55b0f0_1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Best defense? Trust nothing, use threat model to find vectors, ensure ongoing security training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7aa55b0f0_1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7aa55b0f0_1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Questions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7aa55b0f0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7aa55b0f0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Resources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64e4fb14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64e4fb14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Legal notice - do not attempt on </a:t>
            </a:r>
            <a:r>
              <a:rPr lang="en"/>
              <a:t>unauthorized</a:t>
            </a:r>
            <a:r>
              <a:rPr lang="en"/>
              <a:t> sessions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64e4fb14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64e4fb14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7aa55b0f0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7aa55b0f0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lateral movement, elevation of privilege and pivot points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7aa55b0f0_1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7aa55b0f0_1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is tradeoffs between usability/</a:t>
            </a:r>
            <a:r>
              <a:rPr lang="en"/>
              <a:t>convenience</a:t>
            </a:r>
            <a:r>
              <a:rPr lang="en"/>
              <a:t> and security. You will never be 100% secure and nation state level attackers are likely outside your threat model. Crime is business and attackers are developers, so they are just as lazy as us. The idea is to raise the bar and eliminate easily abused vectors so that attackers go somewhere else.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7aa55b0f0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SQLi</a:t>
            </a:r>
            <a:endParaRPr/>
          </a:p>
        </p:txBody>
      </p:sp>
      <p:sp>
        <p:nvSpPr>
          <p:cNvPr id="115" name="Google Shape;115;g47aa55b0f0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0" y="4930500"/>
            <a:ext cx="9144000" cy="202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chemeClr val="dk2"/>
                </a:solidFill>
              </a:rPr>
              <a:t>@jkuemerle / www.kuemerle.com</a:t>
            </a:r>
            <a:endParaRPr sz="800">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image" Target="../media/image1.png"/><Relationship Id="rId5" Type="http://schemas.openxmlformats.org/officeDocument/2006/relationships/hyperlink" Target="mailto:joe@kuemerle.com" TargetMode="External"/><Relationship Id="rId6" Type="http://schemas.openxmlformats.org/officeDocument/2006/relationships/hyperlink" Target="https://www.flickr.com/photos/97096289@N04/30579305562" TargetMode="External"/><Relationship Id="rId7" Type="http://schemas.openxmlformats.org/officeDocument/2006/relationships/hyperlink" Target="https://snicket.fandom.com/wiki/Volunteer_Fire_Departmen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6.jp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hyperlink" Target="https://www.flickr.com/photos/-kla/563708603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hyperlink" Target="https://github.com/codingo/NoSQLMa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hyperlink" Target="https://imgur.com/t/aseriesofunfortunateevents/l3Wwv1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hyperlink" Target="https://www.pinterest.com/pin/45683395593677095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19.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hyperlink" Target="https://imgflip.com/i/1xtxp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hyperlink" Target="https://imgflip.com/i/35xfb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codemash-unfortunate-store.herokuapp.com/#/search?q=%3Ciframe%20src%3D%22https:%2F%2Fevilco.herokuapp.com%2Fbeef.html%22%20style%3D%22position:%20fixed;top:%200px;bottom:%200px;right:%200px;width:%20100%25;border:%20none;margin:%200;padding:%200;overflow:%20hidden;z-index:%20999999;height:%20100%25;background:none%20transparent;%22%20allowtransparency%3D%22true%22%3E%3C%2Fiframe%3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hyperlink" Target="https://threebaudelairekids.tumblr.com/post/175286499866/a-series-of-unfortunate-memes-part-1-yeah"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hyperlink" Target="https://threebaudelairekids.tumblr.com/post/175286499866/a-series-of-unfortunate-memes-part-1-yeah"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hyperlink" Target="https://aminoapps.com/c/series-of-unfortunate-events/page/blog/fresh-old-memes/5Bd5_xW1IVu08xwZpMXwKJ84GN58zpPQq4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7.gif"/><Relationship Id="rId4" Type="http://schemas.openxmlformats.org/officeDocument/2006/relationships/hyperlink" Target="https://media.giphy.com/media/3o752gARKfVQ7zMTZe/source.gi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hyperlink" Target="https://loveforquotes.com/i/well-hello-orphan-i-hear-you-have-a-large-fortune-1779fafd7fc840fe937c1d7fd906a32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hyperlink" Target="https://aminoapps.com/c/series-of-unfortunate-events/page/blog/fresh-old-memes/5Bd5_xW1IVu08xwZpMXwKJ84GN58zpPQq44"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hyperlink" Target="https://imgur.com/gallery/kVFi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s://techbash.com/" TargetMode="External"/><Relationship Id="rId5" Type="http://schemas.openxmlformats.org/officeDocument/2006/relationships/image" Target="../media/image3.png"/><Relationship Id="rId6" Type="http://schemas.openxmlformats.org/officeDocument/2006/relationships/image" Target="../media/image2.jpg"/><Relationship Id="rId7"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6.jpg"/><Relationship Id="rId4" Type="http://schemas.openxmlformats.org/officeDocument/2006/relationships/hyperlink" Target="https://www.flickr.com/photos/107354572@N04/3219877958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7.jpg"/><Relationship Id="rId4" Type="http://schemas.openxmlformats.org/officeDocument/2006/relationships/hyperlink" Target="https://imgflip.com/i/3lfhwx"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hyperlink" Target="https://threebaudelairekids.tumblr.com/tagged/asoue+memes/page/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3.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hyperlink" Target="https://vignette.wikia.nocookie.net/snicket/images/5/59/LarryInfobox.png/revision/latest?cb=20180825141553"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hyperlink" Target="https://count-olafs-eye.tumblr.com/image/18786599053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hyperlink" Target="https://count-olafs-eye.tumblr.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0.jpg"/><Relationship Id="rId4" Type="http://schemas.openxmlformats.org/officeDocument/2006/relationships/hyperlink" Target="https://www.flickr.com/photos/8113246@N02/12506807013"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hyperlink" Target="https://en.wikipedia.org/wiki/All_the_Wrong_Questions#/media/File:All_the_Wrong_Questions_Logo.png" TargetMode="External"/></Relationships>
</file>

<file path=ppt/slides/_rels/slide43.xml.rels><?xml version="1.0" encoding="UTF-8" standalone="yes"?><Relationships xmlns="http://schemas.openxmlformats.org/package/2006/relationships"><Relationship Id="rId11" Type="http://schemas.openxmlformats.org/officeDocument/2006/relationships/hyperlink" Target="https://shell.now.sh" TargetMode="External"/><Relationship Id="rId10" Type="http://schemas.openxmlformats.org/officeDocument/2006/relationships/hyperlink" Target="http://sqlmap.org/" TargetMode="External"/><Relationship Id="rId13" Type="http://schemas.openxmlformats.org/officeDocument/2006/relationships/hyperlink" Target="https://github.com/skylot/jadx" TargetMode="External"/><Relationship Id="rId12" Type="http://schemas.openxmlformats.org/officeDocument/2006/relationships/hyperlink" Target="https://beefproject.com/" TargetMode="External"/><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www.owasp.org/" TargetMode="External"/><Relationship Id="rId4" Type="http://schemas.openxmlformats.org/officeDocument/2006/relationships/hyperlink" Target="https://www.kali.org/" TargetMode="External"/><Relationship Id="rId9" Type="http://schemas.openxmlformats.org/officeDocument/2006/relationships/hyperlink" Target="https://github.com/codingo/NoSQLMap" TargetMode="External"/><Relationship Id="rId15" Type="http://schemas.openxmlformats.org/officeDocument/2006/relationships/hyperlink" Target="https://portswigger.net/web-security/ssrf" TargetMode="External"/><Relationship Id="rId14" Type="http://schemas.openxmlformats.org/officeDocument/2006/relationships/hyperlink" Target="https://github.com/dxa4481/truffleHog" TargetMode="External"/><Relationship Id="rId5" Type="http://schemas.openxmlformats.org/officeDocument/2006/relationships/hyperlink" Target="https://github.com/bkimminich/juice-shop" TargetMode="External"/><Relationship Id="rId6" Type="http://schemas.openxmlformats.org/officeDocument/2006/relationships/hyperlink" Target="https://github.com/payatu/diva-android" TargetMode="External"/><Relationship Id="rId7" Type="http://schemas.openxmlformats.org/officeDocument/2006/relationships/hyperlink" Target="https://github.com/pwntester/ysoserial.net" TargetMode="External"/><Relationship Id="rId8" Type="http://schemas.openxmlformats.org/officeDocument/2006/relationships/hyperlink" Target="https://github.com/frohoff/ysoseri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s://www.express.co.uk/showbiz/tv-radio/1068648/A-series-of-unfortunate-events-season-3-ending-explained-finale-explained-series-netfli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hyperlink" Target="https://www.owasp.org/index.php/OWASP_Risk_Rating_Methodology" TargetMode="External"/><Relationship Id="rId5" Type="http://schemas.openxmlformats.org/officeDocument/2006/relationships/hyperlink" Target="https://www.first.org/cvss/" TargetMode="External"/><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developers.redhat.com/blog/2017/07/27/reference-architecture-for-agile-integr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hyperlink" Target="https://www.flickr.com/photos/61675236@N04/563650798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0" y="0"/>
            <a:ext cx="5143500" cy="5143500"/>
          </a:xfrm>
          <a:prstGeom prst="rect">
            <a:avLst/>
          </a:prstGeom>
          <a:noFill/>
          <a:ln>
            <a:noFill/>
          </a:ln>
        </p:spPr>
      </p:pic>
      <p:sp>
        <p:nvSpPr>
          <p:cNvPr id="56" name="Google Shape;56;p13"/>
          <p:cNvSpPr txBox="1"/>
          <p:nvPr>
            <p:ph type="ctrTitle"/>
          </p:nvPr>
        </p:nvSpPr>
        <p:spPr>
          <a:xfrm>
            <a:off x="0" y="0"/>
            <a:ext cx="9108600" cy="66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4000">
                <a:solidFill>
                  <a:srgbClr val="000000"/>
                </a:solidFill>
                <a:highlight>
                  <a:srgbClr val="F3F3F3"/>
                </a:highlight>
                <a:latin typeface="Merriweather"/>
                <a:ea typeface="Merriweather"/>
                <a:cs typeface="Merriweather"/>
                <a:sym typeface="Merriweather"/>
              </a:rPr>
              <a:t>A Series of Unfortunate Events</a:t>
            </a:r>
            <a:endParaRPr sz="4000">
              <a:solidFill>
                <a:srgbClr val="000000"/>
              </a:solidFill>
              <a:highlight>
                <a:srgbClr val="F3F3F3"/>
              </a:highlight>
              <a:latin typeface="Merriweather"/>
              <a:ea typeface="Merriweather"/>
              <a:cs typeface="Merriweather"/>
              <a:sym typeface="Merriweather"/>
            </a:endParaRPr>
          </a:p>
        </p:txBody>
      </p:sp>
      <p:sp>
        <p:nvSpPr>
          <p:cNvPr id="57" name="Google Shape;57;p13"/>
          <p:cNvSpPr txBox="1"/>
          <p:nvPr>
            <p:ph idx="1" type="subTitle"/>
          </p:nvPr>
        </p:nvSpPr>
        <p:spPr>
          <a:xfrm>
            <a:off x="5143500" y="809175"/>
            <a:ext cx="3965100" cy="134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What Happens When Your Application is Hacked</a:t>
            </a:r>
            <a:endParaRPr>
              <a:latin typeface="Merriweather"/>
              <a:ea typeface="Merriweather"/>
              <a:cs typeface="Merriweather"/>
              <a:sym typeface="Merriweather"/>
            </a:endParaRPr>
          </a:p>
        </p:txBody>
      </p:sp>
      <p:pic>
        <p:nvPicPr>
          <p:cNvPr id="58" name="Google Shape;58;p13"/>
          <p:cNvPicPr preferRelativeResize="0"/>
          <p:nvPr/>
        </p:nvPicPr>
        <p:blipFill>
          <a:blip r:embed="rId4">
            <a:alphaModFix/>
          </a:blip>
          <a:stretch>
            <a:fillRect/>
          </a:stretch>
        </p:blipFill>
        <p:spPr>
          <a:xfrm>
            <a:off x="7429500" y="3429025"/>
            <a:ext cx="1714501" cy="1714476"/>
          </a:xfrm>
          <a:prstGeom prst="rect">
            <a:avLst/>
          </a:prstGeom>
          <a:noFill/>
          <a:ln>
            <a:noFill/>
          </a:ln>
        </p:spPr>
      </p:pic>
      <p:sp>
        <p:nvSpPr>
          <p:cNvPr id="59" name="Google Shape;59;p13"/>
          <p:cNvSpPr txBox="1"/>
          <p:nvPr/>
        </p:nvSpPr>
        <p:spPr>
          <a:xfrm>
            <a:off x="5143500" y="2173100"/>
            <a:ext cx="3965100" cy="7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Joe Kuemerle</a:t>
            </a:r>
            <a:endParaRPr/>
          </a:p>
          <a:p>
            <a:pPr indent="0" lvl="0" marL="0" rtl="0" algn="ctr">
              <a:spcBef>
                <a:spcPts val="0"/>
              </a:spcBef>
              <a:spcAft>
                <a:spcPts val="0"/>
              </a:spcAft>
              <a:buNone/>
            </a:pPr>
            <a:r>
              <a:rPr lang="en" u="sng">
                <a:solidFill>
                  <a:schemeClr val="hlink"/>
                </a:solidFill>
                <a:hlinkClick r:id="rId5"/>
              </a:rPr>
              <a:t>joe@kuemerle.com</a:t>
            </a:r>
            <a:endParaRPr/>
          </a:p>
          <a:p>
            <a:pPr indent="0" lvl="0" marL="0" rtl="0" algn="ctr">
              <a:spcBef>
                <a:spcPts val="0"/>
              </a:spcBef>
              <a:spcAft>
                <a:spcPts val="0"/>
              </a:spcAft>
              <a:buNone/>
            </a:pPr>
            <a:r>
              <a:rPr lang="en"/>
              <a:t>@jkuemerle</a:t>
            </a:r>
            <a:endParaRPr/>
          </a:p>
        </p:txBody>
      </p:sp>
      <p:sp>
        <p:nvSpPr>
          <p:cNvPr id="60" name="Google Shape;60;p13"/>
          <p:cNvSpPr txBox="1"/>
          <p:nvPr/>
        </p:nvSpPr>
        <p:spPr>
          <a:xfrm rot="5400000">
            <a:off x="4102800" y="3905250"/>
            <a:ext cx="2278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6"/>
              </a:rPr>
              <a:t>https://www.flickr.com/photos/97096289@N04/30579305562</a:t>
            </a:r>
            <a:endParaRPr sz="600"/>
          </a:p>
        </p:txBody>
      </p:sp>
      <p:sp>
        <p:nvSpPr>
          <p:cNvPr id="61" name="Google Shape;61;p13"/>
          <p:cNvSpPr txBox="1"/>
          <p:nvPr/>
        </p:nvSpPr>
        <p:spPr>
          <a:xfrm rot="-5400000">
            <a:off x="6544525" y="4298100"/>
            <a:ext cx="1514400" cy="1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u="sng">
                <a:solidFill>
                  <a:schemeClr val="hlink"/>
                </a:solidFill>
                <a:hlinkClick r:id="rId7"/>
              </a:rPr>
              <a:t>https://snicket.fandom.com/wiki/Volunteer_Fire_Department</a:t>
            </a:r>
            <a:endParaRPr sz="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p:nvPr/>
        </p:nvSpPr>
        <p:spPr>
          <a:xfrm>
            <a:off x="0" y="4409099"/>
            <a:ext cx="91440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http://www.veracode.com/resources/state-of-software-security</a:t>
            </a:r>
            <a:endParaRPr/>
          </a:p>
        </p:txBody>
      </p:sp>
      <p:pic>
        <p:nvPicPr>
          <p:cNvPr id="124" name="Google Shape;124;p22"/>
          <p:cNvPicPr preferRelativeResize="0"/>
          <p:nvPr/>
        </p:nvPicPr>
        <p:blipFill rotWithShape="1">
          <a:blip r:embed="rId3">
            <a:alphaModFix/>
          </a:blip>
          <a:srcRect b="0" l="0" r="0" t="0"/>
          <a:stretch/>
        </p:blipFill>
        <p:spPr>
          <a:xfrm>
            <a:off x="63700" y="599450"/>
            <a:ext cx="3946683" cy="1972301"/>
          </a:xfrm>
          <a:prstGeom prst="rect">
            <a:avLst/>
          </a:prstGeom>
          <a:noFill/>
          <a:ln>
            <a:noFill/>
          </a:ln>
        </p:spPr>
      </p:pic>
      <p:sp>
        <p:nvSpPr>
          <p:cNvPr id="125" name="Google Shape;125;p22"/>
          <p:cNvSpPr/>
          <p:nvPr/>
        </p:nvSpPr>
        <p:spPr>
          <a:xfrm>
            <a:off x="199961" y="123047"/>
            <a:ext cx="4572000" cy="48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cap="none">
                <a:solidFill>
                  <a:srgbClr val="5B5B5B"/>
                </a:solidFill>
                <a:latin typeface="Oswald"/>
                <a:ea typeface="Oswald"/>
                <a:cs typeface="Oswald"/>
                <a:sym typeface="Oswald"/>
              </a:rPr>
              <a:t>SQL INJECTION TREND</a:t>
            </a:r>
            <a:endParaRPr/>
          </a:p>
          <a:p>
            <a:pPr indent="0" lvl="0" marL="0" marR="0" rtl="0" algn="ctr">
              <a:spcBef>
                <a:spcPts val="0"/>
              </a:spcBef>
              <a:spcAft>
                <a:spcPts val="0"/>
              </a:spcAft>
              <a:buNone/>
            </a:pPr>
            <a:r>
              <a:rPr lang="en">
                <a:solidFill>
                  <a:srgbClr val="5B5B5B"/>
                </a:solidFill>
                <a:latin typeface="Oswald"/>
                <a:ea typeface="Oswald"/>
                <a:cs typeface="Oswald"/>
                <a:sym typeface="Oswald"/>
              </a:rPr>
              <a:t>Percentage of Applications Affected</a:t>
            </a:r>
            <a:endParaRPr b="0" i="0">
              <a:solidFill>
                <a:srgbClr val="5B5B5B"/>
              </a:solidFill>
              <a:latin typeface="Oswald"/>
              <a:ea typeface="Oswald"/>
              <a:cs typeface="Oswald"/>
              <a:sym typeface="Oswald"/>
            </a:endParaRPr>
          </a:p>
        </p:txBody>
      </p:sp>
      <p:pic>
        <p:nvPicPr>
          <p:cNvPr id="126" name="Google Shape;126;p22"/>
          <p:cNvPicPr preferRelativeResize="0"/>
          <p:nvPr/>
        </p:nvPicPr>
        <p:blipFill>
          <a:blip r:embed="rId4">
            <a:alphaModFix/>
          </a:blip>
          <a:stretch>
            <a:fillRect/>
          </a:stretch>
        </p:blipFill>
        <p:spPr>
          <a:xfrm>
            <a:off x="4121800" y="1467175"/>
            <a:ext cx="5022201" cy="2941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descr="A SQL statement in an API response" id="132" name="Google Shape;132;p23"/>
          <p:cNvPicPr preferRelativeResize="0"/>
          <p:nvPr/>
        </p:nvPicPr>
        <p:blipFill rotWithShape="1">
          <a:blip r:embed="rId3">
            <a:alphaModFix/>
          </a:blip>
          <a:srcRect b="0" l="0" r="0" t="0"/>
          <a:stretch/>
        </p:blipFill>
        <p:spPr>
          <a:xfrm>
            <a:off x="0" y="2"/>
            <a:ext cx="9144000" cy="2400298"/>
          </a:xfrm>
          <a:prstGeom prst="rect">
            <a:avLst/>
          </a:prstGeom>
          <a:noFill/>
          <a:ln>
            <a:noFill/>
          </a:ln>
        </p:spPr>
      </p:pic>
      <p:pic>
        <p:nvPicPr>
          <p:cNvPr descr="http://motherboard-images.vice.com/content-images/article/28241/1448640227075896.jpg" id="133" name="Google Shape;133;p23"/>
          <p:cNvPicPr preferRelativeResize="0"/>
          <p:nvPr/>
        </p:nvPicPr>
        <p:blipFill rotWithShape="1">
          <a:blip r:embed="rId4">
            <a:alphaModFix/>
          </a:blip>
          <a:srcRect b="0" l="0" r="0" t="0"/>
          <a:stretch/>
        </p:blipFill>
        <p:spPr>
          <a:xfrm>
            <a:off x="6742577" y="192451"/>
            <a:ext cx="2289901" cy="1370501"/>
          </a:xfrm>
          <a:prstGeom prst="rect">
            <a:avLst/>
          </a:prstGeom>
          <a:noFill/>
          <a:ln>
            <a:noFill/>
          </a:ln>
        </p:spPr>
      </p:pic>
      <p:sp>
        <p:nvSpPr>
          <p:cNvPr id="134" name="Google Shape;134;p23"/>
          <p:cNvSpPr/>
          <p:nvPr/>
        </p:nvSpPr>
        <p:spPr>
          <a:xfrm>
            <a:off x="6742576" y="1562950"/>
            <a:ext cx="2223600" cy="1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400">
                <a:solidFill>
                  <a:schemeClr val="dk1"/>
                </a:solidFill>
                <a:latin typeface="Arial"/>
                <a:ea typeface="Arial"/>
                <a:cs typeface="Arial"/>
                <a:sym typeface="Arial"/>
              </a:rPr>
              <a:t>http://motherboard-images.vice.com/content-images/article/28241/1448640227075896.jpg</a:t>
            </a:r>
            <a:endParaRPr sz="400"/>
          </a:p>
        </p:txBody>
      </p:sp>
      <p:sp>
        <p:nvSpPr>
          <p:cNvPr id="135" name="Google Shape;135;p23"/>
          <p:cNvSpPr txBox="1"/>
          <p:nvPr/>
        </p:nvSpPr>
        <p:spPr>
          <a:xfrm>
            <a:off x="6742575" y="1701550"/>
            <a:ext cx="2401500" cy="53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a:solidFill>
                  <a:srgbClr val="7030A0"/>
                </a:solidFill>
                <a:latin typeface="Arial"/>
                <a:ea typeface="Arial"/>
                <a:cs typeface="Arial"/>
                <a:sym typeface="Arial"/>
              </a:rPr>
              <a:t>4.8 Million parents</a:t>
            </a:r>
            <a:endParaRPr/>
          </a:p>
          <a:p>
            <a:pPr indent="0" lvl="0" marL="0" marR="0" rtl="0" algn="ctr">
              <a:spcBef>
                <a:spcPts val="0"/>
              </a:spcBef>
              <a:spcAft>
                <a:spcPts val="0"/>
              </a:spcAft>
              <a:buNone/>
            </a:pPr>
            <a:r>
              <a:rPr b="1" lang="en">
                <a:solidFill>
                  <a:srgbClr val="7030A0"/>
                </a:solidFill>
                <a:latin typeface="Arial"/>
                <a:ea typeface="Arial"/>
                <a:cs typeface="Arial"/>
                <a:sym typeface="Arial"/>
              </a:rPr>
              <a:t>6.3 Million children</a:t>
            </a:r>
            <a:endParaRPr/>
          </a:p>
        </p:txBody>
      </p:sp>
      <p:pic>
        <p:nvPicPr>
          <p:cNvPr id="136" name="Google Shape;136;p23"/>
          <p:cNvPicPr preferRelativeResize="0"/>
          <p:nvPr/>
        </p:nvPicPr>
        <p:blipFill>
          <a:blip r:embed="rId5">
            <a:alphaModFix/>
          </a:blip>
          <a:stretch>
            <a:fillRect/>
          </a:stretch>
        </p:blipFill>
        <p:spPr>
          <a:xfrm>
            <a:off x="0" y="2009575"/>
            <a:ext cx="6945724" cy="3133925"/>
          </a:xfrm>
          <a:prstGeom prst="rect">
            <a:avLst/>
          </a:prstGeom>
          <a:noFill/>
          <a:ln>
            <a:noFill/>
          </a:ln>
        </p:spPr>
      </p:pic>
      <p:sp>
        <p:nvSpPr>
          <p:cNvPr id="137" name="Google Shape;137;p23"/>
          <p:cNvSpPr txBox="1"/>
          <p:nvPr/>
        </p:nvSpPr>
        <p:spPr>
          <a:xfrm>
            <a:off x="6932375" y="3435875"/>
            <a:ext cx="22236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030A0"/>
                </a:solidFill>
              </a:rPr>
              <a:t>https://codecurmudgeon.com/wp/sql-injection-hall-of-shame</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a:off x="272245" y="0"/>
            <a:ext cx="8599511" cy="4838700"/>
          </a:xfrm>
          <a:prstGeom prst="rect">
            <a:avLst/>
          </a:prstGeom>
          <a:noFill/>
          <a:ln>
            <a:noFill/>
          </a:ln>
        </p:spPr>
      </p:pic>
      <p:sp>
        <p:nvSpPr>
          <p:cNvPr id="143" name="Google Shape;143;p24"/>
          <p:cNvSpPr txBox="1"/>
          <p:nvPr/>
        </p:nvSpPr>
        <p:spPr>
          <a:xfrm rot="-5400000">
            <a:off x="-1321100" y="3232950"/>
            <a:ext cx="30000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https://www.flickr.com/photos/-kla/5637086032/</a:t>
            </a:r>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p:nvPr/>
        </p:nvSpPr>
        <p:spPr>
          <a:xfrm>
            <a:off x="0" y="116725"/>
            <a:ext cx="9144000" cy="2769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db.myCollection.find( { $where: function() { return obj.credits - obj.debits &lt; 0; } } );</a:t>
            </a:r>
            <a:endParaRPr/>
          </a:p>
        </p:txBody>
      </p:sp>
      <p:sp>
        <p:nvSpPr>
          <p:cNvPr id="150" name="Google Shape;150;p25"/>
          <p:cNvSpPr/>
          <p:nvPr/>
        </p:nvSpPr>
        <p:spPr>
          <a:xfrm>
            <a:off x="0" y="469925"/>
            <a:ext cx="9144000" cy="6141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db.myCollection.find( { active: true, $where: function() { return obj.credits - obj.debits &lt; $userInput; } } );;</a:t>
            </a:r>
            <a:endParaRPr/>
          </a:p>
        </p:txBody>
      </p:sp>
      <p:pic>
        <p:nvPicPr>
          <p:cNvPr id="151" name="Google Shape;151;p25"/>
          <p:cNvPicPr preferRelativeResize="0"/>
          <p:nvPr/>
        </p:nvPicPr>
        <p:blipFill>
          <a:blip r:embed="rId3">
            <a:alphaModFix/>
          </a:blip>
          <a:stretch>
            <a:fillRect/>
          </a:stretch>
        </p:blipFill>
        <p:spPr>
          <a:xfrm>
            <a:off x="85025" y="1114025"/>
            <a:ext cx="6260050" cy="2327250"/>
          </a:xfrm>
          <a:prstGeom prst="rect">
            <a:avLst/>
          </a:prstGeom>
          <a:noFill/>
          <a:ln>
            <a:noFill/>
          </a:ln>
        </p:spPr>
      </p:pic>
      <p:pic>
        <p:nvPicPr>
          <p:cNvPr id="152" name="Google Shape;152;p25"/>
          <p:cNvPicPr preferRelativeResize="0"/>
          <p:nvPr/>
        </p:nvPicPr>
        <p:blipFill>
          <a:blip r:embed="rId4">
            <a:alphaModFix/>
          </a:blip>
          <a:stretch>
            <a:fillRect/>
          </a:stretch>
        </p:blipFill>
        <p:spPr>
          <a:xfrm>
            <a:off x="6076425" y="3020400"/>
            <a:ext cx="3000199" cy="2123100"/>
          </a:xfrm>
          <a:prstGeom prst="rect">
            <a:avLst/>
          </a:prstGeom>
          <a:noFill/>
          <a:ln>
            <a:noFill/>
          </a:ln>
        </p:spPr>
      </p:pic>
      <p:sp>
        <p:nvSpPr>
          <p:cNvPr id="153" name="Google Shape;153;p25"/>
          <p:cNvSpPr txBox="1"/>
          <p:nvPr/>
        </p:nvSpPr>
        <p:spPr>
          <a:xfrm>
            <a:off x="0" y="3623400"/>
            <a:ext cx="60765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5"/>
              </a:rPr>
              <a:t>https://github.com/codingo/NoSQLMap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6"/>
          <p:cNvPicPr preferRelativeResize="0"/>
          <p:nvPr/>
        </p:nvPicPr>
        <p:blipFill>
          <a:blip r:embed="rId3">
            <a:alphaModFix/>
          </a:blip>
          <a:stretch>
            <a:fillRect/>
          </a:stretch>
        </p:blipFill>
        <p:spPr>
          <a:xfrm>
            <a:off x="2149911" y="0"/>
            <a:ext cx="4844179" cy="4838699"/>
          </a:xfrm>
          <a:prstGeom prst="rect">
            <a:avLst/>
          </a:prstGeom>
          <a:noFill/>
          <a:ln>
            <a:noFill/>
          </a:ln>
        </p:spPr>
      </p:pic>
      <p:sp>
        <p:nvSpPr>
          <p:cNvPr id="159" name="Google Shape;159;p26"/>
          <p:cNvSpPr txBox="1"/>
          <p:nvPr/>
        </p:nvSpPr>
        <p:spPr>
          <a:xfrm rot="-5400000">
            <a:off x="536500" y="3225300"/>
            <a:ext cx="30000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https://imgur.com/t/aseriesofunfortunateevents/l3Wwv1W</a:t>
            </a:r>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2152650" y="0"/>
            <a:ext cx="4838701" cy="4838701"/>
          </a:xfrm>
          <a:prstGeom prst="rect">
            <a:avLst/>
          </a:prstGeom>
          <a:noFill/>
          <a:ln>
            <a:noFill/>
          </a:ln>
        </p:spPr>
      </p:pic>
      <p:sp>
        <p:nvSpPr>
          <p:cNvPr id="165" name="Google Shape;165;p27"/>
          <p:cNvSpPr txBox="1"/>
          <p:nvPr/>
        </p:nvSpPr>
        <p:spPr>
          <a:xfrm rot="-5400000">
            <a:off x="532200" y="3218250"/>
            <a:ext cx="30000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https://www.pinterest.com/pin/456833955936770958/</a:t>
            </a:r>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8"/>
          <p:cNvPicPr preferRelativeResize="0"/>
          <p:nvPr/>
        </p:nvPicPr>
        <p:blipFill rotWithShape="1">
          <a:blip r:embed="rId3">
            <a:alphaModFix/>
          </a:blip>
          <a:srcRect b="0" l="0" r="0" t="0"/>
          <a:stretch/>
        </p:blipFill>
        <p:spPr>
          <a:xfrm>
            <a:off x="3" y="-17797"/>
            <a:ext cx="4015374" cy="2682270"/>
          </a:xfrm>
          <a:prstGeom prst="rect">
            <a:avLst/>
          </a:prstGeom>
          <a:noFill/>
          <a:ln>
            <a:noFill/>
          </a:ln>
        </p:spPr>
      </p:pic>
      <p:pic>
        <p:nvPicPr>
          <p:cNvPr id="171" name="Google Shape;171;p28"/>
          <p:cNvPicPr preferRelativeResize="0"/>
          <p:nvPr/>
        </p:nvPicPr>
        <p:blipFill rotWithShape="1">
          <a:blip r:embed="rId4">
            <a:alphaModFix/>
          </a:blip>
          <a:srcRect b="0" l="0" r="0" t="0"/>
          <a:stretch/>
        </p:blipFill>
        <p:spPr>
          <a:xfrm>
            <a:off x="3821729" y="11"/>
            <a:ext cx="5105399" cy="2386376"/>
          </a:xfrm>
          <a:prstGeom prst="rect">
            <a:avLst/>
          </a:prstGeom>
          <a:noFill/>
          <a:ln>
            <a:noFill/>
          </a:ln>
        </p:spPr>
      </p:pic>
      <p:pic>
        <p:nvPicPr>
          <p:cNvPr id="172" name="Google Shape;172;p28"/>
          <p:cNvPicPr preferRelativeResize="0"/>
          <p:nvPr/>
        </p:nvPicPr>
        <p:blipFill rotWithShape="1">
          <a:blip r:embed="rId5">
            <a:alphaModFix/>
          </a:blip>
          <a:srcRect b="0" l="0" r="0" t="0"/>
          <a:stretch/>
        </p:blipFill>
        <p:spPr>
          <a:xfrm>
            <a:off x="123424" y="2093900"/>
            <a:ext cx="5043152" cy="2619925"/>
          </a:xfrm>
          <a:prstGeom prst="rect">
            <a:avLst/>
          </a:prstGeom>
          <a:noFill/>
          <a:ln>
            <a:noFill/>
          </a:ln>
        </p:spPr>
      </p:pic>
      <p:sp>
        <p:nvSpPr>
          <p:cNvPr id="173" name="Google Shape;173;p28"/>
          <p:cNvSpPr/>
          <p:nvPr/>
        </p:nvSpPr>
        <p:spPr>
          <a:xfrm>
            <a:off x="-1" y="4713813"/>
            <a:ext cx="8741700" cy="307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400">
                <a:solidFill>
                  <a:srgbClr val="003300"/>
                </a:solidFill>
                <a:latin typeface="Arial"/>
                <a:ea typeface="Arial"/>
                <a:cs typeface="Arial"/>
                <a:sym typeface="Arial"/>
              </a:rPr>
              <a:t>http://www.itnews.com.au/News/398892,delta-site-flaw-lets-passengers-access-other-boarding-passes.aspx</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29"/>
          <p:cNvPicPr preferRelativeResize="0"/>
          <p:nvPr/>
        </p:nvPicPr>
        <p:blipFill>
          <a:blip r:embed="rId3">
            <a:alphaModFix/>
          </a:blip>
          <a:stretch>
            <a:fillRect/>
          </a:stretch>
        </p:blipFill>
        <p:spPr>
          <a:xfrm>
            <a:off x="2133025" y="1"/>
            <a:ext cx="4877950" cy="4888450"/>
          </a:xfrm>
          <a:prstGeom prst="rect">
            <a:avLst/>
          </a:prstGeom>
          <a:noFill/>
          <a:ln>
            <a:noFill/>
          </a:ln>
        </p:spPr>
      </p:pic>
      <p:sp>
        <p:nvSpPr>
          <p:cNvPr id="179" name="Google Shape;179;p29"/>
          <p:cNvSpPr txBox="1"/>
          <p:nvPr/>
        </p:nvSpPr>
        <p:spPr>
          <a:xfrm rot="-5400000">
            <a:off x="1454125" y="4209550"/>
            <a:ext cx="11028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https://imgflip.com/i/1xtxpl</a:t>
            </a:r>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537109" y="76199"/>
            <a:ext cx="8069782" cy="4751040"/>
          </a:xfrm>
          <a:prstGeom prst="rect">
            <a:avLst/>
          </a:prstGeom>
          <a:noFill/>
          <a:ln>
            <a:noFill/>
          </a:ln>
        </p:spPr>
      </p:pic>
      <p:cxnSp>
        <p:nvCxnSpPr>
          <p:cNvPr id="185" name="Google Shape;185;p30"/>
          <p:cNvCxnSpPr/>
          <p:nvPr/>
        </p:nvCxnSpPr>
        <p:spPr>
          <a:xfrm flipH="1" rot="10800000">
            <a:off x="1070675" y="1892300"/>
            <a:ext cx="3501300" cy="2309400"/>
          </a:xfrm>
          <a:prstGeom prst="bentConnector3">
            <a:avLst>
              <a:gd fmla="val 26764" name="adj1"/>
            </a:avLst>
          </a:prstGeom>
          <a:noFill/>
          <a:ln cap="flat" cmpd="sng" w="76200">
            <a:solidFill>
              <a:srgbClr val="FF0000"/>
            </a:solidFill>
            <a:prstDash val="solid"/>
            <a:round/>
            <a:headEnd len="sm" w="sm" type="none"/>
            <a:tailEnd len="med" w="med" type="stealth"/>
          </a:ln>
        </p:spPr>
      </p:cxnSp>
      <p:cxnSp>
        <p:nvCxnSpPr>
          <p:cNvPr id="186" name="Google Shape;186;p30"/>
          <p:cNvCxnSpPr/>
          <p:nvPr/>
        </p:nvCxnSpPr>
        <p:spPr>
          <a:xfrm rot="10800000">
            <a:off x="1556000" y="1426224"/>
            <a:ext cx="3095700" cy="466200"/>
          </a:xfrm>
          <a:prstGeom prst="straightConnector1">
            <a:avLst/>
          </a:prstGeom>
          <a:noFill/>
          <a:ln cap="flat" cmpd="sng" w="76200">
            <a:solidFill>
              <a:srgbClr val="FF0000"/>
            </a:solidFill>
            <a:prstDash val="solid"/>
            <a:round/>
            <a:headEnd len="sm" w="sm"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1"/>
          <p:cNvPicPr preferRelativeResize="0"/>
          <p:nvPr/>
        </p:nvPicPr>
        <p:blipFill>
          <a:blip r:embed="rId3">
            <a:alphaModFix/>
          </a:blip>
          <a:stretch>
            <a:fillRect/>
          </a:stretch>
        </p:blipFill>
        <p:spPr>
          <a:xfrm>
            <a:off x="342900" y="152400"/>
            <a:ext cx="8458200" cy="4752975"/>
          </a:xfrm>
          <a:prstGeom prst="rect">
            <a:avLst/>
          </a:prstGeom>
          <a:noFill/>
          <a:ln>
            <a:noFill/>
          </a:ln>
        </p:spPr>
      </p:pic>
      <p:sp>
        <p:nvSpPr>
          <p:cNvPr id="192" name="Google Shape;192;p31"/>
          <p:cNvSpPr txBox="1"/>
          <p:nvPr/>
        </p:nvSpPr>
        <p:spPr>
          <a:xfrm rot="-5400000">
            <a:off x="-1298850" y="3263625"/>
            <a:ext cx="3000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https://imgflip.com/i/35xfbk</a:t>
            </a:r>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152400" y="152400"/>
            <a:ext cx="4182924" cy="4701776"/>
          </a:xfrm>
          <a:prstGeom prst="rect">
            <a:avLst/>
          </a:prstGeom>
          <a:noFill/>
          <a:ln>
            <a:noFill/>
          </a:ln>
        </p:spPr>
      </p:pic>
      <p:sp>
        <p:nvSpPr>
          <p:cNvPr id="67" name="Google Shape;67;p14"/>
          <p:cNvSpPr txBox="1"/>
          <p:nvPr/>
        </p:nvSpPr>
        <p:spPr>
          <a:xfrm>
            <a:off x="4572000" y="652950"/>
            <a:ext cx="4429200" cy="3837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Product Security Engineer</a:t>
            </a:r>
            <a:endParaRPr sz="2400"/>
          </a:p>
          <a:p>
            <a:pPr indent="-381000" lvl="0" marL="457200" rtl="0" algn="l">
              <a:spcBef>
                <a:spcPts val="0"/>
              </a:spcBef>
              <a:spcAft>
                <a:spcPts val="0"/>
              </a:spcAft>
              <a:buSzPts val="2400"/>
              <a:buChar char="★"/>
            </a:pPr>
            <a:r>
              <a:rPr lang="en" sz="2400"/>
              <a:t>Technical Speaker</a:t>
            </a:r>
            <a:endParaRPr sz="2400"/>
          </a:p>
          <a:p>
            <a:pPr indent="-381000" lvl="0" marL="457200" rtl="0" algn="l">
              <a:spcBef>
                <a:spcPts val="0"/>
              </a:spcBef>
              <a:spcAft>
                <a:spcPts val="0"/>
              </a:spcAft>
              <a:buSzPts val="2400"/>
              <a:buChar char="★"/>
            </a:pPr>
            <a:r>
              <a:rPr lang="en" sz="2400"/>
              <a:t>Developer, data integration, analytics and development processes</a:t>
            </a:r>
            <a:endParaRPr sz="2400"/>
          </a:p>
          <a:p>
            <a:pPr indent="-381000" lvl="0" marL="457200" rtl="0" algn="l">
              <a:spcBef>
                <a:spcPts val="0"/>
              </a:spcBef>
              <a:spcAft>
                <a:spcPts val="0"/>
              </a:spcAft>
              <a:buSzPts val="2400"/>
              <a:buChar char="★"/>
            </a:pPr>
            <a:r>
              <a:rPr lang="en" sz="2400"/>
              <a:t>Techbash Conference</a:t>
            </a:r>
            <a:endParaRPr sz="2400"/>
          </a:p>
          <a:p>
            <a:pPr indent="-381000" lvl="0" marL="457200" rtl="0" algn="l">
              <a:spcBef>
                <a:spcPts val="0"/>
              </a:spcBef>
              <a:spcAft>
                <a:spcPts val="0"/>
              </a:spcAft>
              <a:buSzPts val="2400"/>
              <a:buChar char="★"/>
            </a:pPr>
            <a:r>
              <a:rPr lang="en" sz="2400"/>
              <a:t>Potions professor</a:t>
            </a:r>
            <a:endParaRPr sz="2400"/>
          </a:p>
          <a:p>
            <a:pPr indent="-381000" lvl="0" marL="457200" rtl="0" algn="l">
              <a:spcBef>
                <a:spcPts val="0"/>
              </a:spcBef>
              <a:spcAft>
                <a:spcPts val="0"/>
              </a:spcAft>
              <a:buSzPts val="2400"/>
              <a:buChar char="★"/>
            </a:pPr>
            <a:r>
              <a:rPr lang="en" sz="2400"/>
              <a:t>@jkuemerle / www.kuemerle.com</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nvSpPr>
        <p:spPr>
          <a:xfrm>
            <a:off x="0" y="1541588"/>
            <a:ext cx="9144000" cy="7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Merriweather"/>
                <a:ea typeface="Merriweather"/>
                <a:cs typeface="Merriweather"/>
                <a:sym typeface="Merriweather"/>
              </a:rPr>
              <a:t>https://bit.ly/CodemashReflection</a:t>
            </a:r>
            <a:endParaRPr sz="3600">
              <a:latin typeface="Merriweather"/>
              <a:ea typeface="Merriweather"/>
              <a:cs typeface="Merriweather"/>
              <a:sym typeface="Merriweather"/>
            </a:endParaRPr>
          </a:p>
        </p:txBody>
      </p:sp>
      <p:sp>
        <p:nvSpPr>
          <p:cNvPr id="198" name="Google Shape;198;p32"/>
          <p:cNvSpPr txBox="1"/>
          <p:nvPr/>
        </p:nvSpPr>
        <p:spPr>
          <a:xfrm>
            <a:off x="75" y="2593013"/>
            <a:ext cx="9144000" cy="100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Merriweather"/>
                <a:ea typeface="Merriweather"/>
                <a:cs typeface="Merriweather"/>
                <a:sym typeface="Merriweather"/>
              </a:rPr>
              <a:t>https://bit.ly/UnfortunateStore</a:t>
            </a:r>
            <a:endParaRPr sz="3600">
              <a:latin typeface="Merriweather"/>
              <a:ea typeface="Merriweather"/>
              <a:cs typeface="Merriweather"/>
              <a:sym typeface="Merriweather"/>
            </a:endParaRPr>
          </a:p>
        </p:txBody>
      </p:sp>
      <p:sp>
        <p:nvSpPr>
          <p:cNvPr id="199" name="Google Shape;199;p32"/>
          <p:cNvSpPr txBox="1"/>
          <p:nvPr/>
        </p:nvSpPr>
        <p:spPr>
          <a:xfrm>
            <a:off x="-50" y="539925"/>
            <a:ext cx="91440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3"/>
              </a:rPr>
              <a:t>https://codemash-unfortunate-store.herokuapp.com/#/search?q=%3Ciframe%20src%3D%22https:%2F%2Fevilco.herokuapp.com%2Fbeef.html%22%20style%3D%22position:%20fixed;top:%200px;bottom:%200px;right:%200px;width:%20100%25;border:%20none;margin:%200;padding:%200;overflow:%20hidden;z-index:%20999999;height:%20100%25;background:none%20transparent;%22%20allowtransparency%3D%22true%22%3E%3C%2Fiframe%3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33"/>
          <p:cNvPicPr preferRelativeResize="0"/>
          <p:nvPr/>
        </p:nvPicPr>
        <p:blipFill rotWithShape="1">
          <a:blip r:embed="rId3">
            <a:alphaModFix/>
          </a:blip>
          <a:srcRect b="0" l="0" r="0" t="0"/>
          <a:stretch/>
        </p:blipFill>
        <p:spPr>
          <a:xfrm>
            <a:off x="0" y="1927025"/>
            <a:ext cx="6101951" cy="2904725"/>
          </a:xfrm>
          <a:prstGeom prst="rect">
            <a:avLst/>
          </a:prstGeom>
          <a:noFill/>
          <a:ln>
            <a:noFill/>
          </a:ln>
        </p:spPr>
      </p:pic>
      <p:pic>
        <p:nvPicPr>
          <p:cNvPr id="205" name="Google Shape;205;p33"/>
          <p:cNvPicPr preferRelativeResize="0"/>
          <p:nvPr/>
        </p:nvPicPr>
        <p:blipFill>
          <a:blip r:embed="rId4">
            <a:alphaModFix/>
          </a:blip>
          <a:stretch>
            <a:fillRect/>
          </a:stretch>
        </p:blipFill>
        <p:spPr>
          <a:xfrm>
            <a:off x="4721979" y="-18600"/>
            <a:ext cx="4422022" cy="2590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34"/>
          <p:cNvPicPr preferRelativeResize="0"/>
          <p:nvPr/>
        </p:nvPicPr>
        <p:blipFill>
          <a:blip r:embed="rId3">
            <a:alphaModFix/>
          </a:blip>
          <a:stretch>
            <a:fillRect/>
          </a:stretch>
        </p:blipFill>
        <p:spPr>
          <a:xfrm>
            <a:off x="3211115" y="0"/>
            <a:ext cx="2721769" cy="4838701"/>
          </a:xfrm>
          <a:prstGeom prst="rect">
            <a:avLst/>
          </a:prstGeom>
          <a:noFill/>
          <a:ln>
            <a:noFill/>
          </a:ln>
        </p:spPr>
      </p:pic>
      <p:sp>
        <p:nvSpPr>
          <p:cNvPr id="211" name="Google Shape;211;p34"/>
          <p:cNvSpPr txBox="1"/>
          <p:nvPr/>
        </p:nvSpPr>
        <p:spPr>
          <a:xfrm rot="-5400000">
            <a:off x="1253725" y="2881350"/>
            <a:ext cx="36486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https://threebaudelairekids.tumblr.com/post/175286499866/a-series-of-unfortunate-memes-part-1-yeah</a:t>
            </a:r>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5"/>
          <p:cNvPicPr preferRelativeResize="0"/>
          <p:nvPr/>
        </p:nvPicPr>
        <p:blipFill>
          <a:blip r:embed="rId3">
            <a:alphaModFix/>
          </a:blip>
          <a:stretch>
            <a:fillRect/>
          </a:stretch>
        </p:blipFill>
        <p:spPr>
          <a:xfrm>
            <a:off x="3211115" y="0"/>
            <a:ext cx="2721769" cy="4838701"/>
          </a:xfrm>
          <a:prstGeom prst="rect">
            <a:avLst/>
          </a:prstGeom>
          <a:noFill/>
          <a:ln>
            <a:noFill/>
          </a:ln>
        </p:spPr>
      </p:pic>
      <p:sp>
        <p:nvSpPr>
          <p:cNvPr id="217" name="Google Shape;217;p35"/>
          <p:cNvSpPr txBox="1"/>
          <p:nvPr/>
        </p:nvSpPr>
        <p:spPr>
          <a:xfrm rot="-5401020">
            <a:off x="1062250" y="2690400"/>
            <a:ext cx="40452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https://threebaudelairekids.tumblr.com/post/175286499866/a-series-of-unfortunate-memes-part-1-yeah</a:t>
            </a:r>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6"/>
          <p:cNvPicPr preferRelativeResize="0"/>
          <p:nvPr/>
        </p:nvPicPr>
        <p:blipFill>
          <a:blip r:embed="rId3">
            <a:alphaModFix/>
          </a:blip>
          <a:stretch>
            <a:fillRect/>
          </a:stretch>
        </p:blipFill>
        <p:spPr>
          <a:xfrm>
            <a:off x="692249" y="76200"/>
            <a:ext cx="7759502" cy="47506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37"/>
          <p:cNvPicPr preferRelativeResize="0"/>
          <p:nvPr/>
        </p:nvPicPr>
        <p:blipFill>
          <a:blip r:embed="rId3">
            <a:alphaModFix/>
          </a:blip>
          <a:stretch>
            <a:fillRect/>
          </a:stretch>
        </p:blipFill>
        <p:spPr>
          <a:xfrm>
            <a:off x="929850" y="0"/>
            <a:ext cx="7284299" cy="4856200"/>
          </a:xfrm>
          <a:prstGeom prst="rect">
            <a:avLst/>
          </a:prstGeom>
          <a:noFill/>
          <a:ln>
            <a:noFill/>
          </a:ln>
        </p:spPr>
      </p:pic>
      <p:sp>
        <p:nvSpPr>
          <p:cNvPr id="228" name="Google Shape;228;p37"/>
          <p:cNvSpPr txBox="1"/>
          <p:nvPr/>
        </p:nvSpPr>
        <p:spPr>
          <a:xfrm rot="-5400000">
            <a:off x="-1484550" y="2441800"/>
            <a:ext cx="45738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https://aminoapps.com/c/series-of-unfortunate-events/page/blog/fresh-old-memes/5Bd5_xW1IVu08xwZpMXwKJ84GN58zpPQq44</a:t>
            </a:r>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8"/>
          <p:cNvPicPr preferRelativeResize="0"/>
          <p:nvPr/>
        </p:nvPicPr>
        <p:blipFill>
          <a:blip r:embed="rId3">
            <a:alphaModFix/>
          </a:blip>
          <a:stretch>
            <a:fillRect/>
          </a:stretch>
        </p:blipFill>
        <p:spPr>
          <a:xfrm>
            <a:off x="152400" y="152400"/>
            <a:ext cx="8839200" cy="4419600"/>
          </a:xfrm>
          <a:prstGeom prst="rect">
            <a:avLst/>
          </a:prstGeom>
          <a:noFill/>
          <a:ln>
            <a:noFill/>
          </a:ln>
        </p:spPr>
      </p:pic>
      <p:sp>
        <p:nvSpPr>
          <p:cNvPr id="234" name="Google Shape;234;p38"/>
          <p:cNvSpPr txBox="1"/>
          <p:nvPr/>
        </p:nvSpPr>
        <p:spPr>
          <a:xfrm>
            <a:off x="152400" y="4572000"/>
            <a:ext cx="3000000" cy="17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u="sng">
                <a:solidFill>
                  <a:schemeClr val="hlink"/>
                </a:solidFill>
                <a:hlinkClick r:id="rId4"/>
              </a:rPr>
              <a:t>https://media.giphy.com/media/3o752gARKfVQ7zMTZe/source.gif</a:t>
            </a:r>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39"/>
          <p:cNvPicPr preferRelativeResize="0"/>
          <p:nvPr/>
        </p:nvPicPr>
        <p:blipFill>
          <a:blip r:embed="rId3">
            <a:alphaModFix/>
          </a:blip>
          <a:stretch>
            <a:fillRect/>
          </a:stretch>
        </p:blipFill>
        <p:spPr>
          <a:xfrm>
            <a:off x="2553178" y="0"/>
            <a:ext cx="4037644" cy="4838699"/>
          </a:xfrm>
          <a:prstGeom prst="rect">
            <a:avLst/>
          </a:prstGeom>
          <a:noFill/>
          <a:ln>
            <a:noFill/>
          </a:ln>
        </p:spPr>
      </p:pic>
      <p:sp>
        <p:nvSpPr>
          <p:cNvPr id="240" name="Google Shape;240;p39"/>
          <p:cNvSpPr txBox="1"/>
          <p:nvPr/>
        </p:nvSpPr>
        <p:spPr>
          <a:xfrm rot="-5400000">
            <a:off x="314175" y="2602500"/>
            <a:ext cx="41754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https://loveforquotes.com/i/well-hello-orphan-i-hear-you-have-a-large-fortune-1779fafd7fc840fe937c1d7fd906a32f</a:t>
            </a:r>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Google Shape;245;p40"/>
          <p:cNvPicPr preferRelativeResize="0"/>
          <p:nvPr/>
        </p:nvPicPr>
        <p:blipFill>
          <a:blip r:embed="rId3">
            <a:alphaModFix/>
          </a:blip>
          <a:stretch>
            <a:fillRect/>
          </a:stretch>
        </p:blipFill>
        <p:spPr>
          <a:xfrm>
            <a:off x="1346200" y="0"/>
            <a:ext cx="6451600" cy="4838700"/>
          </a:xfrm>
          <a:prstGeom prst="rect">
            <a:avLst/>
          </a:prstGeom>
          <a:noFill/>
          <a:ln>
            <a:noFill/>
          </a:ln>
        </p:spPr>
      </p:pic>
      <p:sp>
        <p:nvSpPr>
          <p:cNvPr id="246" name="Google Shape;246;p40"/>
          <p:cNvSpPr txBox="1"/>
          <p:nvPr/>
        </p:nvSpPr>
        <p:spPr>
          <a:xfrm rot="-5400000">
            <a:off x="-1070600" y="2421900"/>
            <a:ext cx="4584600" cy="2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https://aminoapps.com/c/series-of-unfortunate-events/page/blog/fresh-old-memes/5Bd5_xW1IVu08xwZpMXwKJ84GN58zpPQq44</a:t>
            </a:r>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41"/>
          <p:cNvPicPr preferRelativeResize="0"/>
          <p:nvPr/>
        </p:nvPicPr>
        <p:blipFill>
          <a:blip r:embed="rId3">
            <a:alphaModFix/>
          </a:blip>
          <a:stretch>
            <a:fillRect/>
          </a:stretch>
        </p:blipFill>
        <p:spPr>
          <a:xfrm>
            <a:off x="152400" y="152400"/>
            <a:ext cx="8839200" cy="4461034"/>
          </a:xfrm>
          <a:prstGeom prst="rect">
            <a:avLst/>
          </a:prstGeom>
          <a:noFill/>
          <a:ln>
            <a:noFill/>
          </a:ln>
        </p:spPr>
      </p:pic>
      <p:sp>
        <p:nvSpPr>
          <p:cNvPr id="252" name="Google Shape;252;p41"/>
          <p:cNvSpPr txBox="1"/>
          <p:nvPr/>
        </p:nvSpPr>
        <p:spPr>
          <a:xfrm>
            <a:off x="152400" y="4613425"/>
            <a:ext cx="30000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https://imgur.com/gallery/kVFim</a:t>
            </a:r>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p:nvPr/>
        </p:nvSpPr>
        <p:spPr>
          <a:xfrm>
            <a:off x="0" y="841727"/>
            <a:ext cx="9144000" cy="4301700"/>
          </a:xfrm>
          <a:prstGeom prst="rect">
            <a:avLst/>
          </a:prstGeom>
          <a:solidFill>
            <a:srgbClr val="E3F1F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3" name="Google Shape;73;p15"/>
          <p:cNvSpPr/>
          <p:nvPr/>
        </p:nvSpPr>
        <p:spPr>
          <a:xfrm>
            <a:off x="1" y="-1"/>
            <a:ext cx="9144000" cy="7878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A picture containing text, map&#10;&#10;Description generated with very high confidence" id="74" name="Google Shape;74;p15"/>
          <p:cNvPicPr preferRelativeResize="0"/>
          <p:nvPr/>
        </p:nvPicPr>
        <p:blipFill rotWithShape="1">
          <a:blip r:embed="rId3">
            <a:alphaModFix/>
          </a:blip>
          <a:srcRect b="0" l="0" r="0" t="0"/>
          <a:stretch/>
        </p:blipFill>
        <p:spPr>
          <a:xfrm>
            <a:off x="5837224" y="967619"/>
            <a:ext cx="3188905" cy="1931011"/>
          </a:xfrm>
          <a:prstGeom prst="rect">
            <a:avLst/>
          </a:prstGeom>
          <a:noFill/>
          <a:ln>
            <a:noFill/>
          </a:ln>
        </p:spPr>
      </p:pic>
      <p:sp>
        <p:nvSpPr>
          <p:cNvPr id="75" name="Google Shape;75;p15"/>
          <p:cNvSpPr txBox="1"/>
          <p:nvPr/>
        </p:nvSpPr>
        <p:spPr>
          <a:xfrm>
            <a:off x="117871" y="1000984"/>
            <a:ext cx="8365200" cy="2901600"/>
          </a:xfrm>
          <a:prstGeom prst="rect">
            <a:avLst/>
          </a:prstGeom>
          <a:noFill/>
          <a:ln>
            <a:noFill/>
          </a:ln>
        </p:spPr>
        <p:txBody>
          <a:bodyPr anchorCtr="0" anchor="t" bIns="34275" lIns="68575" spcFirstLastPara="1" rIns="68575" wrap="square" tIns="34275">
            <a:noAutofit/>
          </a:bodyPr>
          <a:lstStyle/>
          <a:p>
            <a:pPr indent="-260350" lvl="0" marL="254000" marR="0" rtl="0" algn="l">
              <a:lnSpc>
                <a:spcPct val="125000"/>
              </a:lnSpc>
              <a:spcBef>
                <a:spcPts val="0"/>
              </a:spcBef>
              <a:spcAft>
                <a:spcPts val="0"/>
              </a:spcAft>
              <a:buClr>
                <a:srgbClr val="121921"/>
              </a:buClr>
              <a:buSzPts val="1700"/>
              <a:buFont typeface="Noto Sans Symbols"/>
              <a:buChar char="▪"/>
            </a:pPr>
            <a:r>
              <a:rPr b="0" i="0" lang="en" sz="1700" u="none" cap="none" strike="noStrike">
                <a:solidFill>
                  <a:srgbClr val="121921"/>
                </a:solidFill>
                <a:latin typeface="Source Sans Pro"/>
                <a:ea typeface="Source Sans Pro"/>
                <a:cs typeface="Source Sans Pro"/>
                <a:sym typeface="Source Sans Pro"/>
              </a:rPr>
              <a:t>Great speakers with top content</a:t>
            </a:r>
            <a:endParaRPr sz="1100"/>
          </a:p>
          <a:p>
            <a:pPr indent="-260350" lvl="0" marL="254000" marR="0" rtl="0" algn="l">
              <a:lnSpc>
                <a:spcPct val="125000"/>
              </a:lnSpc>
              <a:spcBef>
                <a:spcPts val="0"/>
              </a:spcBef>
              <a:spcAft>
                <a:spcPts val="0"/>
              </a:spcAft>
              <a:buClr>
                <a:srgbClr val="121921"/>
              </a:buClr>
              <a:buSzPts val="1700"/>
              <a:buFont typeface="Noto Sans Symbols"/>
              <a:buChar char="▪"/>
            </a:pPr>
            <a:r>
              <a:rPr b="0" i="0" lang="en" sz="1700" u="none" cap="none" strike="noStrike">
                <a:solidFill>
                  <a:srgbClr val="121921"/>
                </a:solidFill>
                <a:latin typeface="Source Sans Pro"/>
                <a:ea typeface="Source Sans Pro"/>
                <a:cs typeface="Source Sans Pro"/>
                <a:sym typeface="Source Sans Pro"/>
              </a:rPr>
              <a:t>A fraction of the cost of the more crowded conferences </a:t>
            </a:r>
            <a:endParaRPr sz="1100"/>
          </a:p>
          <a:p>
            <a:pPr indent="0" lvl="0" marL="0" marR="0" rtl="0" algn="l">
              <a:lnSpc>
                <a:spcPct val="125000"/>
              </a:lnSpc>
              <a:spcBef>
                <a:spcPts val="0"/>
              </a:spcBef>
              <a:spcAft>
                <a:spcPts val="0"/>
              </a:spcAft>
              <a:buNone/>
            </a:pPr>
            <a:r>
              <a:rPr b="0" i="0" lang="en" sz="1700" u="none" cap="none" strike="noStrike">
                <a:solidFill>
                  <a:srgbClr val="121921"/>
                </a:solidFill>
                <a:latin typeface="Source Sans Pro"/>
                <a:ea typeface="Source Sans Pro"/>
                <a:cs typeface="Source Sans Pro"/>
                <a:sym typeface="Source Sans Pro"/>
              </a:rPr>
              <a:t>         – 3-day conference plus lodging for less than $1000 </a:t>
            </a:r>
            <a:endParaRPr sz="1100"/>
          </a:p>
          <a:p>
            <a:pPr indent="-260350" lvl="0" marL="254000" marR="0" rtl="0" algn="l">
              <a:lnSpc>
                <a:spcPct val="125000"/>
              </a:lnSpc>
              <a:spcBef>
                <a:spcPts val="0"/>
              </a:spcBef>
              <a:spcAft>
                <a:spcPts val="0"/>
              </a:spcAft>
              <a:buClr>
                <a:srgbClr val="121921"/>
              </a:buClr>
              <a:buSzPts val="1700"/>
              <a:buFont typeface="Noto Sans Symbols"/>
              <a:buChar char="▪"/>
            </a:pPr>
            <a:r>
              <a:rPr b="0" i="0" lang="en" sz="1700" u="none" cap="none" strike="noStrike">
                <a:solidFill>
                  <a:srgbClr val="121921"/>
                </a:solidFill>
                <a:latin typeface="Source Sans Pro"/>
                <a:ea typeface="Source Sans Pro"/>
                <a:cs typeface="Source Sans Pro"/>
                <a:sym typeface="Source Sans Pro"/>
              </a:rPr>
              <a:t>Full day deep dive preconference sessions available</a:t>
            </a:r>
            <a:endParaRPr sz="1100"/>
          </a:p>
          <a:p>
            <a:pPr indent="-260350" lvl="0" marL="254000" marR="0" rtl="0" algn="l">
              <a:lnSpc>
                <a:spcPct val="125000"/>
              </a:lnSpc>
              <a:spcBef>
                <a:spcPts val="0"/>
              </a:spcBef>
              <a:spcAft>
                <a:spcPts val="0"/>
              </a:spcAft>
              <a:buClr>
                <a:srgbClr val="121921"/>
              </a:buClr>
              <a:buSzPts val="1700"/>
              <a:buFont typeface="Noto Sans Symbols"/>
              <a:buChar char="▪"/>
            </a:pPr>
            <a:r>
              <a:rPr b="0" i="0" lang="en" sz="1700" u="none" cap="none" strike="noStrike">
                <a:solidFill>
                  <a:srgbClr val="121921"/>
                </a:solidFill>
                <a:latin typeface="Source Sans Pro"/>
                <a:ea typeface="Source Sans Pro"/>
                <a:cs typeface="Source Sans Pro"/>
                <a:sym typeface="Source Sans Pro"/>
              </a:rPr>
              <a:t>Easy to get to from almost anywhere</a:t>
            </a:r>
            <a:endParaRPr b="0" i="0" sz="1700" u="none" cap="none" strike="noStrike">
              <a:solidFill>
                <a:srgbClr val="121921"/>
              </a:solidFill>
              <a:latin typeface="Source Sans Pro"/>
              <a:ea typeface="Source Sans Pro"/>
              <a:cs typeface="Source Sans Pro"/>
              <a:sym typeface="Source Sans Pro"/>
            </a:endParaRPr>
          </a:p>
          <a:p>
            <a:pPr indent="-260350" lvl="0" marL="254000" marR="0" rtl="0" algn="l">
              <a:lnSpc>
                <a:spcPct val="125000"/>
              </a:lnSpc>
              <a:spcBef>
                <a:spcPts val="0"/>
              </a:spcBef>
              <a:spcAft>
                <a:spcPts val="0"/>
              </a:spcAft>
              <a:buClr>
                <a:srgbClr val="121921"/>
              </a:buClr>
              <a:buSzPts val="1700"/>
              <a:buFont typeface="Noto Sans Symbols"/>
              <a:buChar char="▪"/>
            </a:pPr>
            <a:r>
              <a:rPr b="0" i="0" lang="en" sz="1700" u="none" cap="none" strike="noStrike">
                <a:solidFill>
                  <a:srgbClr val="121921"/>
                </a:solidFill>
                <a:latin typeface="Source Sans Pro"/>
                <a:ea typeface="Source Sans Pro"/>
                <a:cs typeface="Source Sans Pro"/>
                <a:sym typeface="Source Sans Pro"/>
              </a:rPr>
              <a:t>In addition to the breakout sessions you get a great hallway </a:t>
            </a:r>
            <a:endParaRPr sz="1100"/>
          </a:p>
          <a:p>
            <a:pPr indent="0" lvl="0" marL="0" marR="0" rtl="0" algn="l">
              <a:lnSpc>
                <a:spcPct val="125000"/>
              </a:lnSpc>
              <a:spcBef>
                <a:spcPts val="0"/>
              </a:spcBef>
              <a:spcAft>
                <a:spcPts val="0"/>
              </a:spcAft>
              <a:buNone/>
            </a:pPr>
            <a:r>
              <a:rPr b="0" i="0" lang="en" sz="1700" u="none" cap="none" strike="noStrike">
                <a:solidFill>
                  <a:srgbClr val="121921"/>
                </a:solidFill>
                <a:latin typeface="Source Sans Pro"/>
                <a:ea typeface="Source Sans Pro"/>
                <a:cs typeface="Source Sans Pro"/>
                <a:sym typeface="Source Sans Pro"/>
              </a:rPr>
              <a:t>      track, attendee reception, game night and more</a:t>
            </a:r>
            <a:endParaRPr sz="1100"/>
          </a:p>
          <a:p>
            <a:pPr indent="-260350" lvl="0" marL="254000" marR="0" rtl="0" algn="l">
              <a:lnSpc>
                <a:spcPct val="125000"/>
              </a:lnSpc>
              <a:spcBef>
                <a:spcPts val="0"/>
              </a:spcBef>
              <a:spcAft>
                <a:spcPts val="0"/>
              </a:spcAft>
              <a:buClr>
                <a:srgbClr val="121921"/>
              </a:buClr>
              <a:buSzPts val="1700"/>
              <a:buFont typeface="Noto Sans Symbols"/>
              <a:buChar char="▪"/>
            </a:pPr>
            <a:r>
              <a:rPr b="0" i="0" lang="en" sz="1700" u="none" cap="none" strike="noStrike">
                <a:solidFill>
                  <a:srgbClr val="121921"/>
                </a:solidFill>
                <a:latin typeface="Source Sans Pro"/>
                <a:ea typeface="Source Sans Pro"/>
                <a:cs typeface="Source Sans Pro"/>
                <a:sym typeface="Source Sans Pro"/>
              </a:rPr>
              <a:t>Full day of kids &amp; family sessions on Friday, free for families of attendees</a:t>
            </a:r>
            <a:endParaRPr sz="1100"/>
          </a:p>
          <a:p>
            <a:pPr indent="-260350" lvl="0" marL="254000" marR="0" rtl="0" algn="l">
              <a:lnSpc>
                <a:spcPct val="125000"/>
              </a:lnSpc>
              <a:spcBef>
                <a:spcPts val="0"/>
              </a:spcBef>
              <a:spcAft>
                <a:spcPts val="0"/>
              </a:spcAft>
              <a:buClr>
                <a:srgbClr val="121921"/>
              </a:buClr>
              <a:buSzPts val="1700"/>
              <a:buFont typeface="Noto Sans Symbols"/>
              <a:buChar char="▪"/>
            </a:pPr>
            <a:r>
              <a:rPr b="0" i="0" lang="en" sz="1700" u="none" cap="none" strike="noStrike">
                <a:solidFill>
                  <a:srgbClr val="121921"/>
                </a:solidFill>
                <a:latin typeface="Source Sans Pro"/>
                <a:ea typeface="Source Sans Pro"/>
                <a:cs typeface="Source Sans Pro"/>
                <a:sym typeface="Source Sans Pro"/>
              </a:rPr>
              <a:t>Discounted Kalahari Waterpark room nights: stay, learn and play all in one place</a:t>
            </a:r>
            <a:endParaRPr sz="1100"/>
          </a:p>
        </p:txBody>
      </p:sp>
      <p:sp>
        <p:nvSpPr>
          <p:cNvPr id="76" name="Google Shape;76;p15"/>
          <p:cNvSpPr txBox="1"/>
          <p:nvPr/>
        </p:nvSpPr>
        <p:spPr>
          <a:xfrm>
            <a:off x="2485268" y="4645935"/>
            <a:ext cx="41736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800" u="sng" cap="none" strike="noStrike">
                <a:solidFill>
                  <a:schemeClr val="hlink"/>
                </a:solidFill>
                <a:latin typeface="Source Sans Pro Black"/>
                <a:ea typeface="Source Sans Pro Black"/>
                <a:cs typeface="Source Sans Pro Black"/>
                <a:sym typeface="Source Sans Pro Black"/>
                <a:hlinkClick r:id="rId4"/>
              </a:rPr>
              <a:t>https://techbash.com</a:t>
            </a:r>
            <a:r>
              <a:rPr b="0" i="0" lang="en" sz="1800" u="none" cap="none" strike="noStrike">
                <a:solidFill>
                  <a:srgbClr val="121921"/>
                </a:solidFill>
                <a:latin typeface="Source Sans Pro"/>
                <a:ea typeface="Source Sans Pro"/>
                <a:cs typeface="Source Sans Pro"/>
                <a:sym typeface="Source Sans Pro"/>
              </a:rPr>
              <a:t> or </a:t>
            </a:r>
            <a:r>
              <a:rPr b="0" i="0" lang="en" sz="1800" u="none" cap="none" strike="noStrike">
                <a:solidFill>
                  <a:srgbClr val="121921"/>
                </a:solidFill>
                <a:latin typeface="Source Sans Pro Black"/>
                <a:ea typeface="Source Sans Pro Black"/>
                <a:cs typeface="Source Sans Pro Black"/>
                <a:sym typeface="Source Sans Pro Black"/>
              </a:rPr>
              <a:t>@techbash</a:t>
            </a:r>
            <a:endParaRPr sz="1800">
              <a:solidFill>
                <a:srgbClr val="121921"/>
              </a:solidFill>
              <a:latin typeface="Source Sans Pro Black"/>
              <a:ea typeface="Source Sans Pro Black"/>
              <a:cs typeface="Source Sans Pro Black"/>
              <a:sym typeface="Source Sans Pro Black"/>
            </a:endParaRPr>
          </a:p>
        </p:txBody>
      </p:sp>
      <p:pic>
        <p:nvPicPr>
          <p:cNvPr descr="A picture containing indoor, building, table&#10;&#10;Description generated with high confidence" id="77" name="Google Shape;77;p15"/>
          <p:cNvPicPr preferRelativeResize="0"/>
          <p:nvPr/>
        </p:nvPicPr>
        <p:blipFill rotWithShape="1">
          <a:blip r:embed="rId5">
            <a:alphaModFix/>
          </a:blip>
          <a:srcRect b="0" l="0" r="0" t="0"/>
          <a:stretch/>
        </p:blipFill>
        <p:spPr>
          <a:xfrm>
            <a:off x="7997429" y="3057886"/>
            <a:ext cx="1028700" cy="1271588"/>
          </a:xfrm>
          <a:prstGeom prst="rect">
            <a:avLst/>
          </a:prstGeom>
          <a:noFill/>
          <a:ln>
            <a:noFill/>
          </a:ln>
        </p:spPr>
      </p:pic>
      <p:pic>
        <p:nvPicPr>
          <p:cNvPr descr="A close up of a logo&#10;&#10;Description automatically generated" id="78" name="Google Shape;78;p15"/>
          <p:cNvPicPr preferRelativeResize="0"/>
          <p:nvPr/>
        </p:nvPicPr>
        <p:blipFill rotWithShape="1">
          <a:blip r:embed="rId6">
            <a:alphaModFix/>
          </a:blip>
          <a:srcRect b="0" l="0" r="0" t="0"/>
          <a:stretch/>
        </p:blipFill>
        <p:spPr>
          <a:xfrm>
            <a:off x="-1" y="794118"/>
            <a:ext cx="9144003" cy="53788"/>
          </a:xfrm>
          <a:prstGeom prst="rect">
            <a:avLst/>
          </a:prstGeom>
          <a:noFill/>
          <a:ln>
            <a:noFill/>
          </a:ln>
        </p:spPr>
      </p:pic>
      <p:pic>
        <p:nvPicPr>
          <p:cNvPr id="79" name="Google Shape;79;p15"/>
          <p:cNvPicPr preferRelativeResize="0"/>
          <p:nvPr/>
        </p:nvPicPr>
        <p:blipFill rotWithShape="1">
          <a:blip r:embed="rId7">
            <a:alphaModFix/>
          </a:blip>
          <a:srcRect b="0" l="0" r="0" t="0"/>
          <a:stretch/>
        </p:blipFill>
        <p:spPr>
          <a:xfrm>
            <a:off x="130945" y="102140"/>
            <a:ext cx="2983017" cy="579496"/>
          </a:xfrm>
          <a:prstGeom prst="rect">
            <a:avLst/>
          </a:prstGeom>
          <a:noFill/>
          <a:ln>
            <a:noFill/>
          </a:ln>
        </p:spPr>
      </p:pic>
      <p:sp>
        <p:nvSpPr>
          <p:cNvPr id="80" name="Google Shape;80;p15"/>
          <p:cNvSpPr txBox="1"/>
          <p:nvPr/>
        </p:nvSpPr>
        <p:spPr>
          <a:xfrm>
            <a:off x="3173158" y="227194"/>
            <a:ext cx="5911500" cy="438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 sz="2400">
                <a:solidFill>
                  <a:srgbClr val="121921"/>
                </a:solidFill>
                <a:latin typeface="Oswald"/>
                <a:ea typeface="Oswald"/>
                <a:cs typeface="Oswald"/>
                <a:sym typeface="Oswald"/>
              </a:rPr>
              <a:t>October 13-16, 2020 | Pocono Manor, PA</a:t>
            </a:r>
            <a:endParaRPr sz="2400">
              <a:solidFill>
                <a:srgbClr val="121921"/>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42"/>
          <p:cNvPicPr preferRelativeResize="0"/>
          <p:nvPr/>
        </p:nvPicPr>
        <p:blipFill>
          <a:blip r:embed="rId3">
            <a:alphaModFix/>
          </a:blip>
          <a:stretch>
            <a:fillRect/>
          </a:stretch>
        </p:blipFill>
        <p:spPr>
          <a:xfrm>
            <a:off x="947398" y="0"/>
            <a:ext cx="7249203" cy="4838702"/>
          </a:xfrm>
          <a:prstGeom prst="rect">
            <a:avLst/>
          </a:prstGeom>
          <a:noFill/>
          <a:ln>
            <a:noFill/>
          </a:ln>
        </p:spPr>
      </p:pic>
      <p:sp>
        <p:nvSpPr>
          <p:cNvPr id="258" name="Google Shape;258;p42"/>
          <p:cNvSpPr txBox="1"/>
          <p:nvPr/>
        </p:nvSpPr>
        <p:spPr>
          <a:xfrm rot="-5400000">
            <a:off x="-673050" y="3218250"/>
            <a:ext cx="30000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https://www.flickr.com/photos/107354572@N04/32198779582</a:t>
            </a:r>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43"/>
          <p:cNvPicPr preferRelativeResize="0"/>
          <p:nvPr/>
        </p:nvPicPr>
        <p:blipFill>
          <a:blip r:embed="rId3">
            <a:alphaModFix/>
          </a:blip>
          <a:stretch>
            <a:fillRect/>
          </a:stretch>
        </p:blipFill>
        <p:spPr>
          <a:xfrm>
            <a:off x="1885950" y="152400"/>
            <a:ext cx="5372100" cy="4219575"/>
          </a:xfrm>
          <a:prstGeom prst="rect">
            <a:avLst/>
          </a:prstGeom>
          <a:noFill/>
          <a:ln>
            <a:noFill/>
          </a:ln>
        </p:spPr>
      </p:pic>
      <p:sp>
        <p:nvSpPr>
          <p:cNvPr id="264" name="Google Shape;264;p43"/>
          <p:cNvSpPr txBox="1"/>
          <p:nvPr/>
        </p:nvSpPr>
        <p:spPr>
          <a:xfrm rot="-5400000">
            <a:off x="1182000" y="3481175"/>
            <a:ext cx="11670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https://imgflip.com/i/3lfhwx</a:t>
            </a:r>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Google Shape;269;p44"/>
          <p:cNvPicPr preferRelativeResize="0"/>
          <p:nvPr/>
        </p:nvPicPr>
        <p:blipFill>
          <a:blip r:embed="rId3">
            <a:alphaModFix/>
          </a:blip>
          <a:stretch>
            <a:fillRect/>
          </a:stretch>
        </p:blipFill>
        <p:spPr>
          <a:xfrm>
            <a:off x="661939" y="0"/>
            <a:ext cx="7820122" cy="4838700"/>
          </a:xfrm>
          <a:prstGeom prst="rect">
            <a:avLst/>
          </a:prstGeom>
          <a:noFill/>
          <a:ln>
            <a:noFill/>
          </a:ln>
        </p:spPr>
      </p:pic>
      <p:sp>
        <p:nvSpPr>
          <p:cNvPr id="270" name="Google Shape;270;p44"/>
          <p:cNvSpPr txBox="1"/>
          <p:nvPr/>
        </p:nvSpPr>
        <p:spPr>
          <a:xfrm rot="-5400000">
            <a:off x="-907000" y="3211050"/>
            <a:ext cx="30000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https://threebaudelairekids.tumblr.com/tagged/asoue+memes/page/2</a:t>
            </a:r>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45"/>
          <p:cNvPicPr preferRelativeResize="0"/>
          <p:nvPr/>
        </p:nvPicPr>
        <p:blipFill>
          <a:blip r:embed="rId3">
            <a:alphaModFix/>
          </a:blip>
          <a:stretch>
            <a:fillRect/>
          </a:stretch>
        </p:blipFill>
        <p:spPr>
          <a:xfrm>
            <a:off x="152400" y="152400"/>
            <a:ext cx="8839199" cy="4419600"/>
          </a:xfrm>
          <a:prstGeom prst="rect">
            <a:avLst/>
          </a:prstGeom>
          <a:noFill/>
          <a:ln>
            <a:noFill/>
          </a:ln>
        </p:spPr>
      </p:pic>
      <p:sp>
        <p:nvSpPr>
          <p:cNvPr id="276" name="Google Shape;276;p45"/>
          <p:cNvSpPr txBox="1"/>
          <p:nvPr/>
        </p:nvSpPr>
        <p:spPr>
          <a:xfrm>
            <a:off x="152400" y="4572000"/>
            <a:ext cx="24951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https://media.giphy.com/media/MVgKANyw0kG2RcCCEA/source.gif</a:t>
            </a:r>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46"/>
          <p:cNvPicPr preferRelativeResize="0"/>
          <p:nvPr/>
        </p:nvPicPr>
        <p:blipFill>
          <a:blip r:embed="rId3">
            <a:alphaModFix/>
          </a:blip>
          <a:stretch>
            <a:fillRect/>
          </a:stretch>
        </p:blipFill>
        <p:spPr>
          <a:xfrm>
            <a:off x="2427748" y="0"/>
            <a:ext cx="4288505" cy="4838699"/>
          </a:xfrm>
          <a:prstGeom prst="rect">
            <a:avLst/>
          </a:prstGeom>
          <a:noFill/>
          <a:ln>
            <a:noFill/>
          </a:ln>
        </p:spPr>
      </p:pic>
      <p:sp>
        <p:nvSpPr>
          <p:cNvPr id="282" name="Google Shape;282;p46"/>
          <p:cNvSpPr txBox="1"/>
          <p:nvPr/>
        </p:nvSpPr>
        <p:spPr>
          <a:xfrm rot="-5400000">
            <a:off x="266975" y="2677950"/>
            <a:ext cx="40311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https://vignette.wikia.nocookie.net/snicket/images/5/59/LarryInfobox.png/revision/latest?cb=20180825141553</a:t>
            </a:r>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47"/>
          <p:cNvPicPr preferRelativeResize="0"/>
          <p:nvPr/>
        </p:nvPicPr>
        <p:blipFill>
          <a:blip r:embed="rId3">
            <a:alphaModFix/>
          </a:blip>
          <a:stretch>
            <a:fillRect/>
          </a:stretch>
        </p:blipFill>
        <p:spPr>
          <a:xfrm>
            <a:off x="1278738" y="152400"/>
            <a:ext cx="6586524" cy="3659175"/>
          </a:xfrm>
          <a:prstGeom prst="rect">
            <a:avLst/>
          </a:prstGeom>
          <a:noFill/>
          <a:ln>
            <a:noFill/>
          </a:ln>
        </p:spPr>
      </p:pic>
      <p:sp>
        <p:nvSpPr>
          <p:cNvPr id="288" name="Google Shape;288;p47"/>
          <p:cNvSpPr txBox="1"/>
          <p:nvPr/>
        </p:nvSpPr>
        <p:spPr>
          <a:xfrm>
            <a:off x="1278750" y="3811575"/>
            <a:ext cx="30000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https://count-olafs-eye.tumblr.com/image/187865990532</a:t>
            </a:r>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48"/>
          <p:cNvPicPr preferRelativeResize="0"/>
          <p:nvPr/>
        </p:nvPicPr>
        <p:blipFill>
          <a:blip r:embed="rId3">
            <a:alphaModFix/>
          </a:blip>
          <a:stretch>
            <a:fillRect/>
          </a:stretch>
        </p:blipFill>
        <p:spPr>
          <a:xfrm>
            <a:off x="2890696" y="0"/>
            <a:ext cx="3362608" cy="4838699"/>
          </a:xfrm>
          <a:prstGeom prst="rect">
            <a:avLst/>
          </a:prstGeom>
          <a:noFill/>
          <a:ln>
            <a:noFill/>
          </a:ln>
        </p:spPr>
      </p:pic>
      <p:sp>
        <p:nvSpPr>
          <p:cNvPr id="294" name="Google Shape;294;p48"/>
          <p:cNvSpPr txBox="1"/>
          <p:nvPr/>
        </p:nvSpPr>
        <p:spPr>
          <a:xfrm rot="-5400000">
            <a:off x="1270400" y="3218400"/>
            <a:ext cx="3000000" cy="2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https://i.pinimg.com/474x/20/18/0d/20180de40172b4c802f91b6e17627867.jpg</a:t>
            </a:r>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49"/>
          <p:cNvPicPr preferRelativeResize="0"/>
          <p:nvPr/>
        </p:nvPicPr>
        <p:blipFill>
          <a:blip r:embed="rId3">
            <a:alphaModFix/>
          </a:blip>
          <a:stretch>
            <a:fillRect/>
          </a:stretch>
        </p:blipFill>
        <p:spPr>
          <a:xfrm>
            <a:off x="2695270" y="0"/>
            <a:ext cx="3753460" cy="4838699"/>
          </a:xfrm>
          <a:prstGeom prst="rect">
            <a:avLst/>
          </a:prstGeom>
          <a:noFill/>
          <a:ln>
            <a:noFill/>
          </a:ln>
        </p:spPr>
      </p:pic>
      <p:sp>
        <p:nvSpPr>
          <p:cNvPr id="300" name="Google Shape;300;p49"/>
          <p:cNvSpPr txBox="1"/>
          <p:nvPr/>
        </p:nvSpPr>
        <p:spPr>
          <a:xfrm rot="-5400000">
            <a:off x="1943925" y="4087350"/>
            <a:ext cx="12480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https://i.imgflip.com/l2ckq.jpg</a:t>
            </a:r>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50"/>
          <p:cNvPicPr preferRelativeResize="0"/>
          <p:nvPr/>
        </p:nvPicPr>
        <p:blipFill rotWithShape="1">
          <a:blip r:embed="rId3">
            <a:alphaModFix/>
          </a:blip>
          <a:srcRect b="0" l="0" r="0" t="0"/>
          <a:stretch/>
        </p:blipFill>
        <p:spPr>
          <a:xfrm>
            <a:off x="1272513" y="0"/>
            <a:ext cx="6598975" cy="48813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1"/>
          <p:cNvSpPr/>
          <p:nvPr/>
        </p:nvSpPr>
        <p:spPr>
          <a:xfrm>
            <a:off x="1766373" y="74098"/>
            <a:ext cx="6120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600">
                <a:solidFill>
                  <a:srgbClr val="7030A0"/>
                </a:solidFill>
                <a:latin typeface="Arial"/>
                <a:ea typeface="Arial"/>
                <a:cs typeface="Arial"/>
                <a:sym typeface="Arial"/>
              </a:rPr>
              <a:t>https://www.owasp.org/index.php/Mobile_Top_10_2016-Top_10</a:t>
            </a:r>
            <a:endParaRPr/>
          </a:p>
        </p:txBody>
      </p:sp>
      <p:sp>
        <p:nvSpPr>
          <p:cNvPr id="311" name="Google Shape;311;p51"/>
          <p:cNvSpPr/>
          <p:nvPr/>
        </p:nvSpPr>
        <p:spPr>
          <a:xfrm>
            <a:off x="228625" y="412650"/>
            <a:ext cx="3729600" cy="8427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1. </a:t>
            </a:r>
            <a:r>
              <a:rPr lang="en">
                <a:latin typeface="Merriweather"/>
                <a:ea typeface="Merriweather"/>
                <a:cs typeface="Merriweather"/>
                <a:sym typeface="Merriweather"/>
              </a:rPr>
              <a:t>Improper Platform Usage</a:t>
            </a:r>
            <a:endParaRPr>
              <a:latin typeface="Merriweather"/>
              <a:ea typeface="Merriweather"/>
              <a:cs typeface="Merriweather"/>
              <a:sym typeface="Merriweather"/>
            </a:endParaRPr>
          </a:p>
        </p:txBody>
      </p:sp>
      <p:sp>
        <p:nvSpPr>
          <p:cNvPr id="312" name="Google Shape;312;p51"/>
          <p:cNvSpPr/>
          <p:nvPr/>
        </p:nvSpPr>
        <p:spPr>
          <a:xfrm>
            <a:off x="228625" y="1332800"/>
            <a:ext cx="3729600" cy="8427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2. Insecure Data Storage</a:t>
            </a:r>
            <a:endParaRPr>
              <a:latin typeface="Merriweather"/>
              <a:ea typeface="Merriweather"/>
              <a:cs typeface="Merriweather"/>
              <a:sym typeface="Merriweather"/>
            </a:endParaRPr>
          </a:p>
        </p:txBody>
      </p:sp>
      <p:sp>
        <p:nvSpPr>
          <p:cNvPr id="313" name="Google Shape;313;p51"/>
          <p:cNvSpPr/>
          <p:nvPr/>
        </p:nvSpPr>
        <p:spPr>
          <a:xfrm>
            <a:off x="228625" y="2271675"/>
            <a:ext cx="3729600" cy="8427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3. Insecure communication</a:t>
            </a:r>
            <a:endParaRPr>
              <a:latin typeface="Merriweather"/>
              <a:ea typeface="Merriweather"/>
              <a:cs typeface="Merriweather"/>
              <a:sym typeface="Merriweather"/>
            </a:endParaRPr>
          </a:p>
        </p:txBody>
      </p:sp>
      <p:sp>
        <p:nvSpPr>
          <p:cNvPr id="314" name="Google Shape;314;p51"/>
          <p:cNvSpPr/>
          <p:nvPr/>
        </p:nvSpPr>
        <p:spPr>
          <a:xfrm>
            <a:off x="228625" y="3191825"/>
            <a:ext cx="3729600" cy="8427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4. Insecure authentication</a:t>
            </a:r>
            <a:endParaRPr/>
          </a:p>
        </p:txBody>
      </p:sp>
      <p:sp>
        <p:nvSpPr>
          <p:cNvPr id="315" name="Google Shape;315;p51"/>
          <p:cNvSpPr/>
          <p:nvPr/>
        </p:nvSpPr>
        <p:spPr>
          <a:xfrm>
            <a:off x="228625" y="4112600"/>
            <a:ext cx="3729600" cy="8427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5. Insufficient Cryptography</a:t>
            </a:r>
            <a:endParaRPr>
              <a:latin typeface="Merriweather"/>
              <a:ea typeface="Merriweather"/>
              <a:cs typeface="Merriweather"/>
              <a:sym typeface="Merriweather"/>
            </a:endParaRPr>
          </a:p>
        </p:txBody>
      </p:sp>
      <p:sp>
        <p:nvSpPr>
          <p:cNvPr id="316" name="Google Shape;316;p51"/>
          <p:cNvSpPr/>
          <p:nvPr/>
        </p:nvSpPr>
        <p:spPr>
          <a:xfrm>
            <a:off x="5181625" y="412650"/>
            <a:ext cx="3729600" cy="8427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6. Insecure Authorization</a:t>
            </a:r>
            <a:endParaRPr>
              <a:latin typeface="Merriweather"/>
              <a:ea typeface="Merriweather"/>
              <a:cs typeface="Merriweather"/>
              <a:sym typeface="Merriweather"/>
            </a:endParaRPr>
          </a:p>
        </p:txBody>
      </p:sp>
      <p:sp>
        <p:nvSpPr>
          <p:cNvPr id="317" name="Google Shape;317;p51"/>
          <p:cNvSpPr/>
          <p:nvPr/>
        </p:nvSpPr>
        <p:spPr>
          <a:xfrm>
            <a:off x="5181625" y="1332800"/>
            <a:ext cx="3729600" cy="8427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7. Client Code Quality</a:t>
            </a:r>
            <a:endParaRPr>
              <a:latin typeface="Merriweather"/>
              <a:ea typeface="Merriweather"/>
              <a:cs typeface="Merriweather"/>
              <a:sym typeface="Merriweather"/>
            </a:endParaRPr>
          </a:p>
        </p:txBody>
      </p:sp>
      <p:sp>
        <p:nvSpPr>
          <p:cNvPr id="318" name="Google Shape;318;p51"/>
          <p:cNvSpPr/>
          <p:nvPr/>
        </p:nvSpPr>
        <p:spPr>
          <a:xfrm>
            <a:off x="5181625" y="2271675"/>
            <a:ext cx="3729600" cy="8427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8</a:t>
            </a:r>
            <a:r>
              <a:rPr lang="en">
                <a:latin typeface="Merriweather"/>
                <a:ea typeface="Merriweather"/>
                <a:cs typeface="Merriweather"/>
                <a:sym typeface="Merriweather"/>
              </a:rPr>
              <a:t>. Code Tampering</a:t>
            </a:r>
            <a:endParaRPr>
              <a:latin typeface="Merriweather"/>
              <a:ea typeface="Merriweather"/>
              <a:cs typeface="Merriweather"/>
              <a:sym typeface="Merriweather"/>
            </a:endParaRPr>
          </a:p>
        </p:txBody>
      </p:sp>
      <p:sp>
        <p:nvSpPr>
          <p:cNvPr id="319" name="Google Shape;319;p51"/>
          <p:cNvSpPr/>
          <p:nvPr/>
        </p:nvSpPr>
        <p:spPr>
          <a:xfrm>
            <a:off x="5181625" y="3191825"/>
            <a:ext cx="3729600" cy="8427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9. Reverse Engineering</a:t>
            </a:r>
            <a:endParaRPr/>
          </a:p>
        </p:txBody>
      </p:sp>
      <p:sp>
        <p:nvSpPr>
          <p:cNvPr id="320" name="Google Shape;320;p51"/>
          <p:cNvSpPr/>
          <p:nvPr/>
        </p:nvSpPr>
        <p:spPr>
          <a:xfrm>
            <a:off x="5181625" y="4112600"/>
            <a:ext cx="3729600" cy="8427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10</a:t>
            </a:r>
            <a:r>
              <a:rPr lang="en">
                <a:latin typeface="Merriweather"/>
                <a:ea typeface="Merriweather"/>
                <a:cs typeface="Merriweather"/>
                <a:sym typeface="Merriweather"/>
              </a:rPr>
              <a:t>. Extraneous Functionality</a:t>
            </a:r>
            <a:endParaRPr>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Agenda</a:t>
            </a:r>
            <a:endParaRPr>
              <a:latin typeface="Merriweather"/>
              <a:ea typeface="Merriweather"/>
              <a:cs typeface="Merriweather"/>
              <a:sym typeface="Merriweather"/>
            </a:endParaRPr>
          </a:p>
        </p:txBody>
      </p:sp>
      <p:sp>
        <p:nvSpPr>
          <p:cNvPr id="86" name="Google Shape;8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erriweather"/>
                <a:ea typeface="Merriweather"/>
                <a:cs typeface="Merriweather"/>
                <a:sym typeface="Merriweather"/>
              </a:rPr>
              <a:t>10 TALK ABOUT VULNERABILITY</a:t>
            </a:r>
            <a:endParaRPr sz="2400">
              <a:latin typeface="Merriweather"/>
              <a:ea typeface="Merriweather"/>
              <a:cs typeface="Merriweather"/>
              <a:sym typeface="Merriweather"/>
            </a:endParaRPr>
          </a:p>
          <a:p>
            <a:pPr indent="0" lvl="0" marL="0" rtl="0" algn="l">
              <a:spcBef>
                <a:spcPts val="1600"/>
              </a:spcBef>
              <a:spcAft>
                <a:spcPts val="0"/>
              </a:spcAft>
              <a:buNone/>
            </a:pPr>
            <a:r>
              <a:rPr lang="en" sz="2400">
                <a:latin typeface="Merriweather"/>
                <a:ea typeface="Merriweather"/>
                <a:cs typeface="Merriweather"/>
                <a:sym typeface="Merriweather"/>
              </a:rPr>
              <a:t>20 DEMONSTRATE EXPLOIT</a:t>
            </a:r>
            <a:endParaRPr sz="2400">
              <a:latin typeface="Merriweather"/>
              <a:ea typeface="Merriweather"/>
              <a:cs typeface="Merriweather"/>
              <a:sym typeface="Merriweather"/>
            </a:endParaRPr>
          </a:p>
          <a:p>
            <a:pPr indent="0" lvl="0" marL="0" rtl="0" algn="l">
              <a:spcBef>
                <a:spcPts val="1600"/>
              </a:spcBef>
              <a:spcAft>
                <a:spcPts val="0"/>
              </a:spcAft>
              <a:buNone/>
            </a:pPr>
            <a:r>
              <a:rPr lang="en" sz="2400">
                <a:latin typeface="Merriweather"/>
                <a:ea typeface="Merriweather"/>
                <a:cs typeface="Merriweather"/>
                <a:sym typeface="Merriweather"/>
              </a:rPr>
              <a:t>30 TALK ABOUT MITIGATING VULNERABILITY</a:t>
            </a:r>
            <a:endParaRPr sz="2400">
              <a:latin typeface="Merriweather"/>
              <a:ea typeface="Merriweather"/>
              <a:cs typeface="Merriweather"/>
              <a:sym typeface="Merriweather"/>
            </a:endParaRPr>
          </a:p>
          <a:p>
            <a:pPr indent="0" lvl="0" marL="0" rtl="0" algn="l">
              <a:spcBef>
                <a:spcPts val="1600"/>
              </a:spcBef>
              <a:spcAft>
                <a:spcPts val="1600"/>
              </a:spcAft>
              <a:buNone/>
            </a:pPr>
            <a:r>
              <a:rPr lang="en" sz="2400">
                <a:latin typeface="Merriweather"/>
                <a:ea typeface="Merriweather"/>
                <a:cs typeface="Merriweather"/>
                <a:sym typeface="Merriweather"/>
              </a:rPr>
              <a:t>40 GOTO 10</a:t>
            </a:r>
            <a:endParaRPr sz="2400">
              <a:latin typeface="Merriweather"/>
              <a:ea typeface="Merriweather"/>
              <a:cs typeface="Merriweather"/>
              <a:sym typeface="Merriweath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52"/>
          <p:cNvPicPr preferRelativeResize="0"/>
          <p:nvPr/>
        </p:nvPicPr>
        <p:blipFill>
          <a:blip r:embed="rId3">
            <a:alphaModFix/>
          </a:blip>
          <a:stretch>
            <a:fillRect/>
          </a:stretch>
        </p:blipFill>
        <p:spPr>
          <a:xfrm>
            <a:off x="2542344" y="0"/>
            <a:ext cx="4059311" cy="4838699"/>
          </a:xfrm>
          <a:prstGeom prst="rect">
            <a:avLst/>
          </a:prstGeom>
          <a:noFill/>
          <a:ln>
            <a:noFill/>
          </a:ln>
        </p:spPr>
      </p:pic>
      <p:sp>
        <p:nvSpPr>
          <p:cNvPr id="326" name="Google Shape;326;p52"/>
          <p:cNvSpPr txBox="1"/>
          <p:nvPr/>
        </p:nvSpPr>
        <p:spPr>
          <a:xfrm rot="-5400000">
            <a:off x="1645650" y="3942000"/>
            <a:ext cx="15666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https://count-olafs-eye.tumblr.com/</a:t>
            </a:r>
            <a:endParaRPr sz="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53"/>
          <p:cNvPicPr preferRelativeResize="0"/>
          <p:nvPr/>
        </p:nvPicPr>
        <p:blipFill>
          <a:blip r:embed="rId3">
            <a:alphaModFix/>
          </a:blip>
          <a:stretch>
            <a:fillRect/>
          </a:stretch>
        </p:blipFill>
        <p:spPr>
          <a:xfrm>
            <a:off x="1418175" y="0"/>
            <a:ext cx="6307649" cy="4900026"/>
          </a:xfrm>
          <a:prstGeom prst="rect">
            <a:avLst/>
          </a:prstGeom>
          <a:noFill/>
          <a:ln>
            <a:noFill/>
          </a:ln>
        </p:spPr>
      </p:pic>
      <p:sp>
        <p:nvSpPr>
          <p:cNvPr id="332" name="Google Shape;332;p53"/>
          <p:cNvSpPr txBox="1"/>
          <p:nvPr/>
        </p:nvSpPr>
        <p:spPr>
          <a:xfrm rot="-5400000">
            <a:off x="-180075" y="3301775"/>
            <a:ext cx="3000000" cy="1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https://www.flickr.com/photos/8113246@N02/12506807013</a:t>
            </a:r>
            <a:endParaRPr sz="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Google Shape;337;p54"/>
          <p:cNvPicPr preferRelativeResize="0"/>
          <p:nvPr/>
        </p:nvPicPr>
        <p:blipFill>
          <a:blip r:embed="rId3">
            <a:alphaModFix/>
          </a:blip>
          <a:stretch>
            <a:fillRect/>
          </a:stretch>
        </p:blipFill>
        <p:spPr>
          <a:xfrm>
            <a:off x="1121162" y="85451"/>
            <a:ext cx="6901675" cy="3031825"/>
          </a:xfrm>
          <a:prstGeom prst="rect">
            <a:avLst/>
          </a:prstGeom>
          <a:noFill/>
          <a:ln>
            <a:noFill/>
          </a:ln>
        </p:spPr>
      </p:pic>
      <p:sp>
        <p:nvSpPr>
          <p:cNvPr id="338" name="Google Shape;338;p54"/>
          <p:cNvSpPr txBox="1"/>
          <p:nvPr/>
        </p:nvSpPr>
        <p:spPr>
          <a:xfrm>
            <a:off x="1121150" y="3195450"/>
            <a:ext cx="38376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https://en.wikipedia.org/wiki/All_the_Wrong_Questions#/media/File:All_the_Wrong_Questions_Logo.png</a:t>
            </a:r>
            <a:endParaRPr sz="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Resources</a:t>
            </a:r>
            <a:endParaRPr>
              <a:latin typeface="Merriweather"/>
              <a:ea typeface="Merriweather"/>
              <a:cs typeface="Merriweather"/>
              <a:sym typeface="Merriweather"/>
            </a:endParaRPr>
          </a:p>
        </p:txBody>
      </p:sp>
      <p:sp>
        <p:nvSpPr>
          <p:cNvPr id="344" name="Google Shape;344;p55"/>
          <p:cNvSpPr txBox="1"/>
          <p:nvPr>
            <p:ph idx="1" type="body"/>
          </p:nvPr>
        </p:nvSpPr>
        <p:spPr>
          <a:xfrm>
            <a:off x="311700" y="928850"/>
            <a:ext cx="8520600" cy="3975000"/>
          </a:xfrm>
          <a:prstGeom prst="rect">
            <a:avLst/>
          </a:prstGeom>
        </p:spPr>
        <p:txBody>
          <a:bodyPr anchorCtr="0" anchor="t" bIns="91425" lIns="91425" spcFirstLastPara="1" rIns="91425" wrap="square" tIns="91425">
            <a:noAutofit/>
          </a:bodyPr>
          <a:lstStyle/>
          <a:p>
            <a:pPr indent="-299720" lvl="0" marL="342900" rtl="0" algn="l">
              <a:lnSpc>
                <a:spcPct val="80000"/>
              </a:lnSpc>
              <a:spcBef>
                <a:spcPts val="496"/>
              </a:spcBef>
              <a:spcAft>
                <a:spcPts val="0"/>
              </a:spcAft>
              <a:buClr>
                <a:srgbClr val="000000"/>
              </a:buClr>
              <a:buSzPts val="1800"/>
              <a:buFont typeface="Merriweather"/>
              <a:buChar char="•"/>
            </a:pPr>
            <a:r>
              <a:rPr lang="en" u="sng">
                <a:solidFill>
                  <a:srgbClr val="000000"/>
                </a:solidFill>
                <a:latin typeface="Merriweather"/>
                <a:ea typeface="Merriweather"/>
                <a:cs typeface="Merriweather"/>
                <a:sym typeface="Merriweather"/>
                <a:hlinkClick r:id="rId3"/>
              </a:rPr>
              <a:t>http://www.owasp.org</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u="sng">
                <a:solidFill>
                  <a:srgbClr val="000000"/>
                </a:solidFill>
                <a:latin typeface="Merriweather"/>
                <a:ea typeface="Merriweather"/>
                <a:cs typeface="Merriweather"/>
                <a:sym typeface="Merriweather"/>
                <a:hlinkClick r:id="rId4"/>
              </a:rPr>
              <a:t>https://www.kali.org/</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JuiceShop </a:t>
            </a:r>
            <a:r>
              <a:rPr lang="en" u="sng">
                <a:solidFill>
                  <a:srgbClr val="000000"/>
                </a:solidFill>
                <a:latin typeface="Merriweather"/>
                <a:ea typeface="Merriweather"/>
                <a:cs typeface="Merriweather"/>
                <a:sym typeface="Merriweather"/>
                <a:hlinkClick r:id="rId5"/>
              </a:rPr>
              <a:t>https://github.com/bkimminich/juice-shop</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u="sng">
                <a:solidFill>
                  <a:srgbClr val="000000"/>
                </a:solidFill>
                <a:latin typeface="Merriweather"/>
                <a:ea typeface="Merriweather"/>
                <a:cs typeface="Merriweather"/>
                <a:sym typeface="Merriweather"/>
                <a:hlinkClick r:id="rId6"/>
              </a:rPr>
              <a:t>https://github.com/payatu/diva-android</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a:solidFill>
                  <a:srgbClr val="000000"/>
                </a:solidFill>
                <a:latin typeface="Merriweather"/>
                <a:ea typeface="Merriweather"/>
                <a:cs typeface="Merriweather"/>
                <a:sym typeface="Merriweather"/>
              </a:rPr>
              <a:t>ysoserial.NET </a:t>
            </a:r>
            <a:r>
              <a:rPr lang="en" u="sng">
                <a:solidFill>
                  <a:srgbClr val="000000"/>
                </a:solidFill>
                <a:latin typeface="Merriweather"/>
                <a:ea typeface="Merriweather"/>
                <a:cs typeface="Merriweather"/>
                <a:sym typeface="Merriweather"/>
                <a:hlinkClick r:id="rId7"/>
              </a:rPr>
              <a:t>https://github.com/pwntester/ysoserial.net</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u="sng">
                <a:solidFill>
                  <a:srgbClr val="000000"/>
                </a:solidFill>
                <a:latin typeface="Merriweather"/>
                <a:ea typeface="Merriweather"/>
                <a:cs typeface="Merriweather"/>
                <a:sym typeface="Merriweather"/>
                <a:hlinkClick r:id="rId8"/>
              </a:rPr>
              <a:t>https://github.com/frohoff/ysoserial</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u="sng">
                <a:solidFill>
                  <a:srgbClr val="000000"/>
                </a:solidFill>
                <a:latin typeface="Merriweather"/>
                <a:ea typeface="Merriweather"/>
                <a:cs typeface="Merriweather"/>
                <a:sym typeface="Merriweather"/>
                <a:hlinkClick r:id="rId9"/>
              </a:rPr>
              <a:t>https://github.com/codingo/NoSQLMap</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u="sng">
                <a:solidFill>
                  <a:srgbClr val="000000"/>
                </a:solidFill>
                <a:latin typeface="Merriweather"/>
                <a:ea typeface="Merriweather"/>
                <a:cs typeface="Merriweather"/>
                <a:sym typeface="Merriweather"/>
                <a:hlinkClick r:id="rId10"/>
              </a:rPr>
              <a:t>http://sqlmap.org/</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u="sng">
                <a:solidFill>
                  <a:srgbClr val="000000"/>
                </a:solidFill>
                <a:latin typeface="Merriweather"/>
                <a:ea typeface="Merriweather"/>
                <a:cs typeface="Merriweather"/>
                <a:sym typeface="Merriweather"/>
                <a:hlinkClick r:id="rId11"/>
              </a:rPr>
              <a:t>https://shell.now.sh</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u="sng">
                <a:solidFill>
                  <a:srgbClr val="000000"/>
                </a:solidFill>
                <a:latin typeface="Merriweather"/>
                <a:ea typeface="Merriweather"/>
                <a:cs typeface="Merriweather"/>
                <a:sym typeface="Merriweather"/>
                <a:hlinkClick r:id="rId12"/>
              </a:rPr>
              <a:t>https://beefproject.com/</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u="sng">
                <a:solidFill>
                  <a:srgbClr val="000000"/>
                </a:solidFill>
                <a:latin typeface="Merriweather"/>
                <a:ea typeface="Merriweather"/>
                <a:cs typeface="Merriweather"/>
                <a:sym typeface="Merriweather"/>
                <a:hlinkClick r:id="rId13"/>
              </a:rPr>
              <a:t>https://github.com/skylot/jadx</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u="sng">
                <a:solidFill>
                  <a:srgbClr val="000000"/>
                </a:solidFill>
                <a:latin typeface="Merriweather"/>
                <a:ea typeface="Merriweather"/>
                <a:cs typeface="Merriweather"/>
                <a:sym typeface="Merriweather"/>
                <a:hlinkClick r:id="rId14"/>
              </a:rPr>
              <a:t>https://github.com/dxa4481/truffleHog</a:t>
            </a:r>
            <a:endParaRPr>
              <a:solidFill>
                <a:srgbClr val="000000"/>
              </a:solidFill>
              <a:latin typeface="Merriweather"/>
              <a:ea typeface="Merriweather"/>
              <a:cs typeface="Merriweather"/>
              <a:sym typeface="Merriweather"/>
            </a:endParaRPr>
          </a:p>
          <a:p>
            <a:pPr indent="-299720" lvl="0" marL="342900" rtl="0" algn="l">
              <a:lnSpc>
                <a:spcPct val="80000"/>
              </a:lnSpc>
              <a:spcBef>
                <a:spcPts val="496"/>
              </a:spcBef>
              <a:spcAft>
                <a:spcPts val="0"/>
              </a:spcAft>
              <a:buClr>
                <a:srgbClr val="000000"/>
              </a:buClr>
              <a:buSzPts val="1800"/>
              <a:buFont typeface="Merriweather"/>
              <a:buChar char="•"/>
            </a:pPr>
            <a:r>
              <a:rPr lang="en" u="sng">
                <a:solidFill>
                  <a:srgbClr val="000000"/>
                </a:solidFill>
                <a:latin typeface="Merriweather"/>
                <a:ea typeface="Merriweather"/>
                <a:cs typeface="Merriweather"/>
                <a:sym typeface="Merriweather"/>
                <a:hlinkClick r:id="rId15"/>
              </a:rPr>
              <a:t>https://portswigger.net/web-security/ssrf</a:t>
            </a:r>
            <a:endParaRPr>
              <a:solidFill>
                <a:srgbClr val="000000"/>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7"/>
          <p:cNvPicPr preferRelativeResize="0"/>
          <p:nvPr/>
        </p:nvPicPr>
        <p:blipFill>
          <a:blip r:embed="rId3">
            <a:alphaModFix/>
          </a:blip>
          <a:stretch>
            <a:fillRect/>
          </a:stretch>
        </p:blipFill>
        <p:spPr>
          <a:xfrm>
            <a:off x="863363" y="152400"/>
            <a:ext cx="7417275" cy="4400075"/>
          </a:xfrm>
          <a:prstGeom prst="rect">
            <a:avLst/>
          </a:prstGeom>
          <a:noFill/>
          <a:ln>
            <a:noFill/>
          </a:ln>
        </p:spPr>
      </p:pic>
      <p:sp>
        <p:nvSpPr>
          <p:cNvPr id="92" name="Google Shape;92;p17"/>
          <p:cNvSpPr txBox="1"/>
          <p:nvPr/>
        </p:nvSpPr>
        <p:spPr>
          <a:xfrm>
            <a:off x="863375" y="4552475"/>
            <a:ext cx="5315100" cy="2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https://www.express.co.uk/showbiz/tv-radio/1068648/A-series-of-unfortunate-events-season-3-ending-explained-finale-explained-series-netflix</a:t>
            </a:r>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152400" y="723900"/>
            <a:ext cx="4353076" cy="1961525"/>
          </a:xfrm>
          <a:prstGeom prst="rect">
            <a:avLst/>
          </a:prstGeom>
          <a:noFill/>
          <a:ln>
            <a:noFill/>
          </a:ln>
        </p:spPr>
      </p:pic>
      <p:sp>
        <p:nvSpPr>
          <p:cNvPr id="98" name="Google Shape;98;p18"/>
          <p:cNvSpPr txBox="1"/>
          <p:nvPr/>
        </p:nvSpPr>
        <p:spPr>
          <a:xfrm>
            <a:off x="-100" y="49150"/>
            <a:ext cx="91440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latin typeface="Merriweather"/>
                <a:ea typeface="Merriweather"/>
                <a:cs typeface="Merriweather"/>
                <a:sym typeface="Merriweather"/>
                <a:hlinkClick r:id="rId4"/>
              </a:rPr>
              <a:t>https://www.owasp.org/index.php/OWASP_Risk_Rating_Methodology</a:t>
            </a:r>
            <a:endParaRPr sz="1200">
              <a:latin typeface="Merriweather"/>
              <a:ea typeface="Merriweather"/>
              <a:cs typeface="Merriweather"/>
              <a:sym typeface="Merriweather"/>
            </a:endParaRPr>
          </a:p>
        </p:txBody>
      </p:sp>
      <p:sp>
        <p:nvSpPr>
          <p:cNvPr id="99" name="Google Shape;99;p18"/>
          <p:cNvSpPr txBox="1"/>
          <p:nvPr/>
        </p:nvSpPr>
        <p:spPr>
          <a:xfrm>
            <a:off x="0" y="339750"/>
            <a:ext cx="91440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latin typeface="Merriweather"/>
                <a:ea typeface="Merriweather"/>
                <a:cs typeface="Merriweather"/>
                <a:sym typeface="Merriweather"/>
                <a:hlinkClick r:id="rId5"/>
              </a:rPr>
              <a:t>https://www.first.org/cvss/</a:t>
            </a:r>
            <a:endParaRPr sz="1200">
              <a:latin typeface="Merriweather"/>
              <a:ea typeface="Merriweather"/>
              <a:cs typeface="Merriweather"/>
              <a:sym typeface="Merriweather"/>
            </a:endParaRPr>
          </a:p>
        </p:txBody>
      </p:sp>
      <p:pic>
        <p:nvPicPr>
          <p:cNvPr id="100" name="Google Shape;100;p18"/>
          <p:cNvPicPr preferRelativeResize="0"/>
          <p:nvPr/>
        </p:nvPicPr>
        <p:blipFill>
          <a:blip r:embed="rId6">
            <a:alphaModFix/>
          </a:blip>
          <a:stretch>
            <a:fillRect/>
          </a:stretch>
        </p:blipFill>
        <p:spPr>
          <a:xfrm>
            <a:off x="2992800" y="2685425"/>
            <a:ext cx="5998688" cy="215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1346200" y="0"/>
            <a:ext cx="6451601" cy="4838701"/>
          </a:xfrm>
          <a:prstGeom prst="rect">
            <a:avLst/>
          </a:prstGeom>
          <a:noFill/>
          <a:ln>
            <a:noFill/>
          </a:ln>
        </p:spPr>
      </p:pic>
      <p:sp>
        <p:nvSpPr>
          <p:cNvPr id="106" name="Google Shape;106;p19"/>
          <p:cNvSpPr txBox="1"/>
          <p:nvPr/>
        </p:nvSpPr>
        <p:spPr>
          <a:xfrm rot="-5400000">
            <a:off x="-707150" y="2785350"/>
            <a:ext cx="38943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https://developers.redhat.com/blog/2017/07/27/reference-architecture-for-agile-integration/</a:t>
            </a:r>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272245" y="0"/>
            <a:ext cx="8599511" cy="4838700"/>
          </a:xfrm>
          <a:prstGeom prst="rect">
            <a:avLst/>
          </a:prstGeom>
          <a:noFill/>
          <a:ln>
            <a:noFill/>
          </a:ln>
        </p:spPr>
      </p:pic>
      <p:sp>
        <p:nvSpPr>
          <p:cNvPr id="112" name="Google Shape;112;p20"/>
          <p:cNvSpPr txBox="1"/>
          <p:nvPr/>
        </p:nvSpPr>
        <p:spPr>
          <a:xfrm rot="-5400000">
            <a:off x="-1341150" y="3225300"/>
            <a:ext cx="30000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https://www.flickr.com/photos/61675236@N04/5636507983</a:t>
            </a:r>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21"/>
          <p:cNvPicPr preferRelativeResize="0"/>
          <p:nvPr/>
        </p:nvPicPr>
        <p:blipFill rotWithShape="1">
          <a:blip r:embed="rId3">
            <a:alphaModFix/>
          </a:blip>
          <a:srcRect b="0" l="0" r="0" t="0"/>
          <a:stretch/>
        </p:blipFill>
        <p:spPr>
          <a:xfrm>
            <a:off x="0" y="0"/>
            <a:ext cx="9144001" cy="4821375"/>
          </a:xfrm>
          <a:prstGeom prst="rect">
            <a:avLst/>
          </a:prstGeom>
          <a:noFill/>
          <a:ln>
            <a:noFill/>
          </a:ln>
        </p:spPr>
      </p:pic>
      <p:cxnSp>
        <p:nvCxnSpPr>
          <p:cNvPr id="118" name="Google Shape;118;p21"/>
          <p:cNvCxnSpPr/>
          <p:nvPr/>
        </p:nvCxnSpPr>
        <p:spPr>
          <a:xfrm flipH="1" rot="10800000">
            <a:off x="1122040" y="1798465"/>
            <a:ext cx="6145500" cy="133800"/>
          </a:xfrm>
          <a:prstGeom prst="bentConnector3">
            <a:avLst>
              <a:gd fmla="val 50000" name="adj1"/>
            </a:avLst>
          </a:prstGeom>
          <a:noFill/>
          <a:ln cap="flat" cmpd="sng" w="76200">
            <a:solidFill>
              <a:srgbClr val="FF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